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173E78"/>
    <a:srgbClr val="5DA0D7"/>
    <a:srgbClr val="1D2088"/>
    <a:srgbClr val="FFFFFF"/>
    <a:srgbClr val="4D4D4D"/>
    <a:srgbClr val="777777"/>
    <a:srgbClr val="787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4" d="100"/>
          <a:sy n="104" d="100"/>
        </p:scale>
        <p:origin x="1500" y="114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7DBA3B1-0F6B-A1AD-00AA-0F3A9D8560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1CB80FE-55D9-9731-6161-DC8D47D2DC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9C4A4A5-62AC-4D5F-8095-9A4AD28A9819}" type="datetimeFigureOut">
              <a:rPr lang="ja-JP" altLang="en-US"/>
              <a:pPr>
                <a:defRPr/>
              </a:pPr>
              <a:t>2024/8/16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A3E684-47D0-BFE8-8595-E320C75D01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F2AF11F-E959-85E2-8A82-B1DB238FACA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30A9CB4-98B6-4764-8F9B-E7EAF48E8A0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695AC17-8CE3-A586-DD60-AFB718593A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01C2416-B240-A504-0E88-5416E0EF219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236E03E-F069-49B2-B144-1873D120154A}" type="datetimeFigureOut">
              <a:rPr lang="ja-JP" altLang="en-US"/>
              <a:pPr>
                <a:defRPr/>
              </a:pPr>
              <a:t>2024/8/16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7CB9A612-6644-A5CF-C09B-26D0E655BDC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D93A85EB-88E7-F332-B54D-EECC9AEA77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DE476B-CD0E-B48E-6188-98197B13219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4B0FD8-7FAE-19C0-1BD1-16879DE0C7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66D3253-04D5-404F-A789-B97A77BC200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2" name="フッター プレースホルダー 3">
            <a:extLst>
              <a:ext uri="{FF2B5EF4-FFF2-40B4-BE49-F238E27FC236}">
                <a16:creationId xmlns:a16="http://schemas.microsoft.com/office/drawing/2014/main" id="{226F0116-4469-854A-6EDA-505E2823FD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34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FCB4DC6C-2368-0858-BE70-E82B85AEB8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4A9F21CE-7F9E-45FC-B179-2661AE1D54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383EFCC6-E84F-0A6D-051B-E3C5A605A1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8DBF9D9E-CC28-478D-AD81-4DE41575B88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0312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875EF34D-1F7A-310D-FAD4-B42AC9BE0DE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5AD10048-1748-3F8E-3D38-9B6EF0C903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49F2DE4-1F53-370D-39E6-329AFCD7C7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02C8B4BC-5A80-41B4-919E-895128E0EDE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45410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3B05B628-F765-DE4D-5481-36AC260DD4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58FF0C09-7259-C11A-A75A-62FB809299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AE75AA6-FA39-E5F3-971E-082BE09DEA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3A24DBE8-734F-4049-BC33-76F9CA18142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5855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9F203349-E852-6171-6AF1-9CEA65701752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fontAlgn="auto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F75854BD-2432-FB1C-A837-2F56E7CF30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07A3B72-D69A-D765-734E-FED19E1273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fld id="{29C4C41C-046C-4254-A301-8AA3C705243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503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F9DA28F6-65F9-B139-D4B7-976AF2AC4368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37290832-2ED4-7D45-8D4F-0DFDC8F4E4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ea typeface="メイリオ" panose="020B0604030504040204" pitchFamily="50" charset="-128"/>
              </a:defRPr>
            </a:lvl1pPr>
          </a:lstStyle>
          <a:p>
            <a:fld id="{CFE23BF4-554B-4251-BE4C-02F7804F2615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9E19A03B-F39D-1D34-EBC3-59777930B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557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82A8F55-F5A5-957A-985A-A94041D14101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B52F46D6-C5B2-1314-D1D8-6226D08A06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25E29A81-9DA6-2176-ED83-4121E078B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43A4203F-7940-4F9D-BA63-28C5C7E5E4F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8103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57DD2EAC-92DD-F456-AC51-EE4084E068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B4183241-397E-7500-374E-3CB9A8071641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5A0396EA-D84E-74A5-B9B8-AAA322FE76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BEFBAF-860F-D648-458E-12F2F40191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946A0ED9-74CE-47EE-9DC2-019DCDBA7F1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171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E4AE5ED4-8053-01FC-6F0D-676E982BB3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45493EB1-B812-49EC-25B2-DFBADFA685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EE34C509-2313-9AD1-0A7B-DB0A206F2CE4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2850663-D660-058D-3DE3-D302070E3C4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D70805A-08D7-428F-51B2-F26B499DD8E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24689E8-19E4-182D-1B70-104EFB171282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D6064398-E0B3-2F1E-A084-40B3625534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46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3">
            <a:extLst>
              <a:ext uri="{FF2B5EF4-FFF2-40B4-BE49-F238E27FC236}">
                <a16:creationId xmlns:a16="http://schemas.microsoft.com/office/drawing/2014/main" id="{05E2E070-30C5-FD33-B954-A57C7ABE0A4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1DB69893-FCDB-BB4D-95E5-2C47EC8F33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fld id="{3BEFAFCE-7A24-471E-9033-87E281A5C813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7A7087-4B0A-E059-02B1-94B3D545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192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38F9740F-9AD3-773A-8944-998F508697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E8CA60E7-A5EC-5148-7337-A1D4DFC28125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AF666C41-DA9B-6E47-31C4-0836E37CFA7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1E1AB433-78BA-FCFE-6FC4-2EF2B3E33AE3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806F3D-D607-2688-EFA7-A742A959CD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60B14C02-AA1B-3C2F-392C-0799450634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350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5E511D7D-8D8A-5C55-1EA4-A92CF559B8E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6D6AAA1C-BCAA-21C3-8F2A-61510DA0D9A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1D6D504D-7828-273B-768C-174D677B07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5095CD-B4E8-3052-A2D0-28A14906FF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ea typeface="メイリオ" panose="020B0604030504040204" pitchFamily="50" charset="-128"/>
              </a:defRPr>
            </a:lvl1pPr>
          </a:lstStyle>
          <a:p>
            <a:fld id="{2D2E591F-6302-4D61-B020-EAC7A83ADA9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0502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DB12FB7-B372-AB97-A445-DC3E8A3ED7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4EE8F352-3633-9E84-A38B-761C5CB813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fld id="{0E972E3A-57B8-4C7C-B6F3-CEC2083FE76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810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554550C7-2BEF-04A5-A128-93B71DB7E86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FF0FE8C8-9AB9-9FD5-952B-A61A34EA77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  <p:sldLayoutId id="2147483995" r:id="rId12"/>
    <p:sldLayoutId id="2147483996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820C1E21-C9C9-4F7B-8E2A-CE54AEE26D21}"/>
              </a:ext>
            </a:extLst>
          </p:cNvPr>
          <p:cNvSpPr/>
          <p:nvPr/>
        </p:nvSpPr>
        <p:spPr bwMode="auto">
          <a:xfrm>
            <a:off x="769938" y="5688013"/>
            <a:ext cx="8488362" cy="7778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35A00E5C-D420-9818-4524-4A97109DAF88}"/>
              </a:ext>
            </a:extLst>
          </p:cNvPr>
          <p:cNvSpPr/>
          <p:nvPr/>
        </p:nvSpPr>
        <p:spPr bwMode="auto">
          <a:xfrm>
            <a:off x="769938" y="4144963"/>
            <a:ext cx="8488362" cy="14112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D23F8C9A-1C5C-BF51-DF70-651CA07E87F3}"/>
              </a:ext>
            </a:extLst>
          </p:cNvPr>
          <p:cNvSpPr/>
          <p:nvPr/>
        </p:nvSpPr>
        <p:spPr bwMode="auto">
          <a:xfrm>
            <a:off x="769938" y="3284538"/>
            <a:ext cx="8488362" cy="7572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34F2C825-ADC0-E34E-810B-B5B52BBF2B14}"/>
              </a:ext>
            </a:extLst>
          </p:cNvPr>
          <p:cNvSpPr/>
          <p:nvPr/>
        </p:nvSpPr>
        <p:spPr bwMode="auto">
          <a:xfrm>
            <a:off x="769938" y="2492375"/>
            <a:ext cx="8488362" cy="7572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437F3023-8B4A-BFDC-F66A-4B19D1CF02FA}"/>
              </a:ext>
            </a:extLst>
          </p:cNvPr>
          <p:cNvSpPr/>
          <p:nvPr/>
        </p:nvSpPr>
        <p:spPr bwMode="auto">
          <a:xfrm>
            <a:off x="769938" y="1711325"/>
            <a:ext cx="8488362" cy="7556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22B8D6FC-DB4F-F5E8-4394-7628246CE503}"/>
              </a:ext>
            </a:extLst>
          </p:cNvPr>
          <p:cNvSpPr/>
          <p:nvPr/>
        </p:nvSpPr>
        <p:spPr bwMode="auto">
          <a:xfrm>
            <a:off x="769938" y="649288"/>
            <a:ext cx="8488362" cy="10080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368" name="タイトル 1">
            <a:extLst>
              <a:ext uri="{FF2B5EF4-FFF2-40B4-BE49-F238E27FC236}">
                <a16:creationId xmlns:a16="http://schemas.microsoft.com/office/drawing/2014/main" id="{7AE44144-F576-8590-D8A1-169A7FAD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DX</a:t>
            </a:r>
            <a:r>
              <a:rPr lang="ja-JP" altLang="en-US"/>
              <a:t>の実現内容の検討時に作成される成果物の体系</a:t>
            </a:r>
          </a:p>
        </p:txBody>
      </p:sp>
      <p:sp>
        <p:nvSpPr>
          <p:cNvPr id="15369" name="正方形/長方形 13">
            <a:extLst>
              <a:ext uri="{FF2B5EF4-FFF2-40B4-BE49-F238E27FC236}">
                <a16:creationId xmlns:a16="http://schemas.microsoft.com/office/drawing/2014/main" id="{6388EFBB-C71C-AFD9-4621-A6E245BEF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88" y="649288"/>
            <a:ext cx="2027237" cy="422275"/>
          </a:xfrm>
          <a:prstGeom prst="rect">
            <a:avLst/>
          </a:prstGeom>
          <a:solidFill>
            <a:srgbClr val="173E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ja-JP" altLang="en-US" sz="1200">
                <a:solidFill>
                  <a:schemeClr val="bg1"/>
                </a:solidFill>
                <a:ea typeface="メイリオ" panose="020B0604030504040204" pitchFamily="50" charset="-128"/>
              </a:rPr>
              <a:t>ステップ</a:t>
            </a:r>
            <a:r>
              <a:rPr lang="en-US" altLang="ja-JP" sz="1200">
                <a:solidFill>
                  <a:schemeClr val="bg1"/>
                </a:solidFill>
                <a:ea typeface="メイリオ" panose="020B0604030504040204" pitchFamily="50" charset="-128"/>
              </a:rPr>
              <a:t>1</a:t>
            </a:r>
            <a:br>
              <a:rPr lang="en-US" altLang="ja-JP" sz="1200">
                <a:solidFill>
                  <a:schemeClr val="bg1"/>
                </a:solidFill>
                <a:ea typeface="メイリオ" panose="020B0604030504040204" pitchFamily="50" charset="-128"/>
              </a:rPr>
            </a:br>
            <a:r>
              <a:rPr lang="ja-JP" altLang="en-US" sz="1200">
                <a:solidFill>
                  <a:schemeClr val="bg1"/>
                </a:solidFill>
                <a:ea typeface="メイリオ" panose="020B0604030504040204" pitchFamily="50" charset="-128"/>
              </a:rPr>
              <a:t>方針と実行計画の立案</a:t>
            </a:r>
          </a:p>
        </p:txBody>
      </p:sp>
      <p:sp>
        <p:nvSpPr>
          <p:cNvPr id="15370" name="正方形/長方形 88">
            <a:extLst>
              <a:ext uri="{FF2B5EF4-FFF2-40B4-BE49-F238E27FC236}">
                <a16:creationId xmlns:a16="http://schemas.microsoft.com/office/drawing/2014/main" id="{9C07A052-4ABC-8258-62E5-387D8F1BC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8" y="6335713"/>
            <a:ext cx="9685337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 sz="1000">
                <a:ea typeface="メイリオ" panose="020B0604030504040204" pitchFamily="50" charset="-128"/>
              </a:rPr>
              <a:t>「確実に成果を出す　業務変革型ＤＸの進め方」から引用 </a:t>
            </a:r>
          </a:p>
        </p:txBody>
      </p:sp>
      <p:sp>
        <p:nvSpPr>
          <p:cNvPr id="2" name="フローチャート : 書類 1">
            <a:extLst>
              <a:ext uri="{FF2B5EF4-FFF2-40B4-BE49-F238E27FC236}">
                <a16:creationId xmlns:a16="http://schemas.microsoft.com/office/drawing/2014/main" id="{9F15A62F-C87F-7322-EC27-2A93233AA543}"/>
              </a:ext>
            </a:extLst>
          </p:cNvPr>
          <p:cNvSpPr/>
          <p:nvPr/>
        </p:nvSpPr>
        <p:spPr bwMode="auto">
          <a:xfrm>
            <a:off x="3160713" y="649288"/>
            <a:ext cx="1179512" cy="471487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(1)DX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の背景・目的</a:t>
            </a:r>
          </a:p>
        </p:txBody>
      </p:sp>
      <p:sp>
        <p:nvSpPr>
          <p:cNvPr id="15372" name="二等辺三角形 2">
            <a:extLst>
              <a:ext uri="{FF2B5EF4-FFF2-40B4-BE49-F238E27FC236}">
                <a16:creationId xmlns:a16="http://schemas.microsoft.com/office/drawing/2014/main" id="{B990C6FE-C053-D37A-5DFF-EBAB52C901C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82700" y="1125538"/>
            <a:ext cx="971550" cy="215900"/>
          </a:xfrm>
          <a:prstGeom prst="triangle">
            <a:avLst>
              <a:gd name="adj" fmla="val 50000"/>
            </a:avLst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</a:pPr>
            <a:endParaRPr lang="ja-JP" altLang="en-US" sz="1600">
              <a:solidFill>
                <a:srgbClr val="FF0000"/>
              </a:solidFill>
              <a:ea typeface="メイリオ" panose="020B0604030504040204" pitchFamily="50" charset="-128"/>
            </a:endParaRPr>
          </a:p>
        </p:txBody>
      </p:sp>
      <p:sp>
        <p:nvSpPr>
          <p:cNvPr id="15373" name="正方形/長方形 13">
            <a:extLst>
              <a:ext uri="{FF2B5EF4-FFF2-40B4-BE49-F238E27FC236}">
                <a16:creationId xmlns:a16="http://schemas.microsoft.com/office/drawing/2014/main" id="{59637D62-C196-14AF-1F8C-DC1EBE3E4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88" y="1736725"/>
            <a:ext cx="2027237" cy="422275"/>
          </a:xfrm>
          <a:prstGeom prst="rect">
            <a:avLst/>
          </a:prstGeom>
          <a:solidFill>
            <a:srgbClr val="173E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ja-JP" altLang="en-US" sz="1200">
                <a:solidFill>
                  <a:schemeClr val="bg1"/>
                </a:solidFill>
                <a:ea typeface="メイリオ" panose="020B0604030504040204" pitchFamily="50" charset="-128"/>
              </a:rPr>
              <a:t>ステップ</a:t>
            </a:r>
            <a:r>
              <a:rPr lang="en-US" altLang="ja-JP" sz="1200">
                <a:solidFill>
                  <a:schemeClr val="bg1"/>
                </a:solidFill>
                <a:ea typeface="メイリオ" panose="020B0604030504040204" pitchFamily="50" charset="-128"/>
              </a:rPr>
              <a:t>2</a:t>
            </a:r>
            <a:br>
              <a:rPr lang="en-US" altLang="ja-JP" sz="1200">
                <a:solidFill>
                  <a:schemeClr val="bg1"/>
                </a:solidFill>
                <a:ea typeface="メイリオ" panose="020B0604030504040204" pitchFamily="50" charset="-128"/>
              </a:rPr>
            </a:br>
            <a:r>
              <a:rPr lang="ja-JP" altLang="en-US" sz="1200">
                <a:solidFill>
                  <a:schemeClr val="bg1"/>
                </a:solidFill>
                <a:ea typeface="メイリオ" panose="020B0604030504040204" pitchFamily="50" charset="-128"/>
              </a:rPr>
              <a:t>現行業務と問題の把握</a:t>
            </a:r>
          </a:p>
        </p:txBody>
      </p:sp>
      <p:sp>
        <p:nvSpPr>
          <p:cNvPr id="15374" name="正方形/長方形 13">
            <a:extLst>
              <a:ext uri="{FF2B5EF4-FFF2-40B4-BE49-F238E27FC236}">
                <a16:creationId xmlns:a16="http://schemas.microsoft.com/office/drawing/2014/main" id="{582EC3D7-6976-9480-3768-47537CE9E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88" y="2509838"/>
            <a:ext cx="2027237" cy="423862"/>
          </a:xfrm>
          <a:prstGeom prst="rect">
            <a:avLst/>
          </a:prstGeom>
          <a:solidFill>
            <a:srgbClr val="173E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ja-JP" altLang="en-US" sz="1200">
                <a:solidFill>
                  <a:schemeClr val="bg1"/>
                </a:solidFill>
                <a:ea typeface="メイリオ" panose="020B0604030504040204" pitchFamily="50" charset="-128"/>
              </a:rPr>
              <a:t>ステップ</a:t>
            </a:r>
            <a:r>
              <a:rPr lang="en-US" altLang="ja-JP" sz="1200">
                <a:solidFill>
                  <a:schemeClr val="bg1"/>
                </a:solidFill>
                <a:ea typeface="メイリオ" panose="020B0604030504040204" pitchFamily="50" charset="-128"/>
              </a:rPr>
              <a:t>3</a:t>
            </a:r>
            <a:br>
              <a:rPr lang="en-US" altLang="ja-JP" sz="1200">
                <a:solidFill>
                  <a:schemeClr val="bg1"/>
                </a:solidFill>
                <a:ea typeface="メイリオ" panose="020B0604030504040204" pitchFamily="50" charset="-128"/>
              </a:rPr>
            </a:br>
            <a:r>
              <a:rPr lang="ja-JP" altLang="en-US" sz="1200">
                <a:solidFill>
                  <a:schemeClr val="bg1"/>
                </a:solidFill>
                <a:ea typeface="メイリオ" panose="020B0604030504040204" pitchFamily="50" charset="-128"/>
              </a:rPr>
              <a:t>問題分析と課題の設定</a:t>
            </a:r>
          </a:p>
        </p:txBody>
      </p:sp>
      <p:sp>
        <p:nvSpPr>
          <p:cNvPr id="15375" name="正方形/長方形 13">
            <a:extLst>
              <a:ext uri="{FF2B5EF4-FFF2-40B4-BE49-F238E27FC236}">
                <a16:creationId xmlns:a16="http://schemas.microsoft.com/office/drawing/2014/main" id="{FC1DB6C8-A039-D23B-111A-41895217D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88" y="3284538"/>
            <a:ext cx="2027237" cy="423862"/>
          </a:xfrm>
          <a:prstGeom prst="rect">
            <a:avLst/>
          </a:prstGeom>
          <a:solidFill>
            <a:srgbClr val="173E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ja-JP" altLang="en-US" sz="1200">
                <a:solidFill>
                  <a:schemeClr val="bg1"/>
                </a:solidFill>
                <a:ea typeface="メイリオ" panose="020B0604030504040204" pitchFamily="50" charset="-128"/>
              </a:rPr>
              <a:t>ステップ</a:t>
            </a:r>
            <a:r>
              <a:rPr lang="en-US" altLang="ja-JP" sz="1200">
                <a:solidFill>
                  <a:schemeClr val="bg1"/>
                </a:solidFill>
                <a:ea typeface="メイリオ" panose="020B0604030504040204" pitchFamily="50" charset="-128"/>
              </a:rPr>
              <a:t>4</a:t>
            </a:r>
            <a:br>
              <a:rPr lang="en-US" altLang="ja-JP" sz="1200">
                <a:solidFill>
                  <a:schemeClr val="bg1"/>
                </a:solidFill>
                <a:ea typeface="メイリオ" panose="020B0604030504040204" pitchFamily="50" charset="-128"/>
              </a:rPr>
            </a:br>
            <a:r>
              <a:rPr lang="ja-JP" altLang="en-US" sz="1200">
                <a:solidFill>
                  <a:schemeClr val="bg1"/>
                </a:solidFill>
                <a:ea typeface="メイリオ" panose="020B0604030504040204" pitchFamily="50" charset="-128"/>
              </a:rPr>
              <a:t>課題解決策の立案</a:t>
            </a:r>
          </a:p>
        </p:txBody>
      </p:sp>
      <p:sp>
        <p:nvSpPr>
          <p:cNvPr id="15376" name="正方形/長方形 13">
            <a:extLst>
              <a:ext uri="{FF2B5EF4-FFF2-40B4-BE49-F238E27FC236}">
                <a16:creationId xmlns:a16="http://schemas.microsoft.com/office/drawing/2014/main" id="{6E7BAF74-3C75-C067-FB7A-A3CD993DA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88" y="4144963"/>
            <a:ext cx="2027237" cy="423862"/>
          </a:xfrm>
          <a:prstGeom prst="rect">
            <a:avLst/>
          </a:prstGeom>
          <a:solidFill>
            <a:srgbClr val="173E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ja-JP" altLang="en-US" sz="1200">
                <a:solidFill>
                  <a:schemeClr val="bg1"/>
                </a:solidFill>
                <a:ea typeface="メイリオ" panose="020B0604030504040204" pitchFamily="50" charset="-128"/>
              </a:rPr>
              <a:t>ステップ</a:t>
            </a:r>
            <a:r>
              <a:rPr lang="en-US" altLang="ja-JP" sz="1200">
                <a:solidFill>
                  <a:schemeClr val="bg1"/>
                </a:solidFill>
                <a:ea typeface="メイリオ" panose="020B0604030504040204" pitchFamily="50" charset="-128"/>
              </a:rPr>
              <a:t>5</a:t>
            </a:r>
            <a:br>
              <a:rPr lang="en-US" altLang="ja-JP" sz="1200">
                <a:solidFill>
                  <a:schemeClr val="bg1"/>
                </a:solidFill>
                <a:ea typeface="メイリオ" panose="020B0604030504040204" pitchFamily="50" charset="-128"/>
              </a:rPr>
            </a:br>
            <a:r>
              <a:rPr lang="ja-JP" altLang="en-US" sz="1200">
                <a:solidFill>
                  <a:schemeClr val="bg1"/>
                </a:solidFill>
                <a:ea typeface="メイリオ" panose="020B0604030504040204" pitchFamily="50" charset="-128"/>
              </a:rPr>
              <a:t>デジタル化要件の整理</a:t>
            </a:r>
          </a:p>
        </p:txBody>
      </p:sp>
      <p:sp>
        <p:nvSpPr>
          <p:cNvPr id="15377" name="正方形/長方形 13">
            <a:extLst>
              <a:ext uri="{FF2B5EF4-FFF2-40B4-BE49-F238E27FC236}">
                <a16:creationId xmlns:a16="http://schemas.microsoft.com/office/drawing/2014/main" id="{26835DB8-553E-8B03-FD8A-80BF4B544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988" y="5697538"/>
            <a:ext cx="2027237" cy="422275"/>
          </a:xfrm>
          <a:prstGeom prst="rect">
            <a:avLst/>
          </a:prstGeom>
          <a:solidFill>
            <a:srgbClr val="173E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ja-JP" altLang="en-US" sz="1200">
                <a:solidFill>
                  <a:schemeClr val="bg1"/>
                </a:solidFill>
                <a:ea typeface="メイリオ" panose="020B0604030504040204" pitchFamily="50" charset="-128"/>
              </a:rPr>
              <a:t>ステップ</a:t>
            </a:r>
            <a:r>
              <a:rPr lang="en-US" altLang="ja-JP" sz="1200">
                <a:solidFill>
                  <a:schemeClr val="bg1"/>
                </a:solidFill>
                <a:ea typeface="メイリオ" panose="020B0604030504040204" pitchFamily="50" charset="-128"/>
              </a:rPr>
              <a:t>6</a:t>
            </a:r>
            <a:br>
              <a:rPr lang="en-US" altLang="ja-JP" sz="1200">
                <a:solidFill>
                  <a:schemeClr val="bg1"/>
                </a:solidFill>
                <a:ea typeface="メイリオ" panose="020B0604030504040204" pitchFamily="50" charset="-128"/>
              </a:rPr>
            </a:br>
            <a:r>
              <a:rPr lang="en-US" altLang="ja-JP" sz="1200">
                <a:solidFill>
                  <a:schemeClr val="bg1"/>
                </a:solidFill>
                <a:ea typeface="メイリオ" panose="020B0604030504040204" pitchFamily="50" charset="-128"/>
              </a:rPr>
              <a:t>DX</a:t>
            </a:r>
            <a:r>
              <a:rPr lang="ja-JP" altLang="en-US" sz="1200">
                <a:solidFill>
                  <a:schemeClr val="bg1"/>
                </a:solidFill>
                <a:ea typeface="メイリオ" panose="020B0604030504040204" pitchFamily="50" charset="-128"/>
              </a:rPr>
              <a:t>推進計画の立案</a:t>
            </a:r>
          </a:p>
        </p:txBody>
      </p:sp>
      <p:sp>
        <p:nvSpPr>
          <p:cNvPr id="15378" name="二等辺三角形 19">
            <a:extLst>
              <a:ext uri="{FF2B5EF4-FFF2-40B4-BE49-F238E27FC236}">
                <a16:creationId xmlns:a16="http://schemas.microsoft.com/office/drawing/2014/main" id="{207E6BCE-F038-F814-894D-630D4C07412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81113" y="2200275"/>
            <a:ext cx="971550" cy="215900"/>
          </a:xfrm>
          <a:prstGeom prst="triangle">
            <a:avLst>
              <a:gd name="adj" fmla="val 50000"/>
            </a:avLst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</a:pPr>
            <a:endParaRPr lang="ja-JP" altLang="en-US" sz="1600">
              <a:solidFill>
                <a:srgbClr val="FF0000"/>
              </a:solidFill>
              <a:ea typeface="メイリオ" panose="020B0604030504040204" pitchFamily="50" charset="-128"/>
            </a:endParaRPr>
          </a:p>
        </p:txBody>
      </p:sp>
      <p:sp>
        <p:nvSpPr>
          <p:cNvPr id="15379" name="二等辺三角形 20">
            <a:extLst>
              <a:ext uri="{FF2B5EF4-FFF2-40B4-BE49-F238E27FC236}">
                <a16:creationId xmlns:a16="http://schemas.microsoft.com/office/drawing/2014/main" id="{65778948-954A-D921-FB39-0810045ADBC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81113" y="2960688"/>
            <a:ext cx="971550" cy="215900"/>
          </a:xfrm>
          <a:prstGeom prst="triangle">
            <a:avLst>
              <a:gd name="adj" fmla="val 50000"/>
            </a:avLst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</a:pPr>
            <a:endParaRPr lang="ja-JP" altLang="en-US" sz="1600">
              <a:solidFill>
                <a:srgbClr val="FF0000"/>
              </a:solidFill>
              <a:ea typeface="メイリオ" panose="020B0604030504040204" pitchFamily="50" charset="-128"/>
            </a:endParaRPr>
          </a:p>
        </p:txBody>
      </p:sp>
      <p:sp>
        <p:nvSpPr>
          <p:cNvPr id="15380" name="二等辺三角形 21">
            <a:extLst>
              <a:ext uri="{FF2B5EF4-FFF2-40B4-BE49-F238E27FC236}">
                <a16:creationId xmlns:a16="http://schemas.microsoft.com/office/drawing/2014/main" id="{27373602-7AEA-BC5D-DB8E-F8A2100BB0E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81113" y="3752850"/>
            <a:ext cx="971550" cy="215900"/>
          </a:xfrm>
          <a:prstGeom prst="triangle">
            <a:avLst>
              <a:gd name="adj" fmla="val 50000"/>
            </a:avLst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</a:pPr>
            <a:endParaRPr lang="ja-JP" altLang="en-US" sz="1600">
              <a:solidFill>
                <a:srgbClr val="FF0000"/>
              </a:solidFill>
              <a:ea typeface="メイリオ" panose="020B0604030504040204" pitchFamily="50" charset="-128"/>
            </a:endParaRPr>
          </a:p>
        </p:txBody>
      </p:sp>
      <p:sp>
        <p:nvSpPr>
          <p:cNvPr id="15381" name="二等辺三角形 22">
            <a:extLst>
              <a:ext uri="{FF2B5EF4-FFF2-40B4-BE49-F238E27FC236}">
                <a16:creationId xmlns:a16="http://schemas.microsoft.com/office/drawing/2014/main" id="{9B911452-D84F-D72A-C16A-44F72CE7ACB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81113" y="4760913"/>
            <a:ext cx="971550" cy="215900"/>
          </a:xfrm>
          <a:prstGeom prst="triangle">
            <a:avLst>
              <a:gd name="adj" fmla="val 50000"/>
            </a:avLst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</a:pPr>
            <a:endParaRPr lang="ja-JP" altLang="en-US" sz="1600">
              <a:solidFill>
                <a:srgbClr val="FF0000"/>
              </a:solidFill>
              <a:ea typeface="メイリオ" panose="020B0604030504040204" pitchFamily="50" charset="-128"/>
            </a:endParaRPr>
          </a:p>
        </p:txBody>
      </p:sp>
      <p:sp>
        <p:nvSpPr>
          <p:cNvPr id="24" name="フローチャート : 書類 23">
            <a:extLst>
              <a:ext uri="{FF2B5EF4-FFF2-40B4-BE49-F238E27FC236}">
                <a16:creationId xmlns:a16="http://schemas.microsoft.com/office/drawing/2014/main" id="{CE5BB82B-8874-B623-549B-2E4C5045A23D}"/>
              </a:ext>
            </a:extLst>
          </p:cNvPr>
          <p:cNvSpPr/>
          <p:nvPr/>
        </p:nvSpPr>
        <p:spPr bwMode="auto">
          <a:xfrm>
            <a:off x="3376613" y="1016000"/>
            <a:ext cx="1181100" cy="473075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(2)DX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推進方針</a:t>
            </a:r>
          </a:p>
        </p:txBody>
      </p:sp>
      <p:sp>
        <p:nvSpPr>
          <p:cNvPr id="25" name="フローチャート : 書類 24">
            <a:extLst>
              <a:ext uri="{FF2B5EF4-FFF2-40B4-BE49-F238E27FC236}">
                <a16:creationId xmlns:a16="http://schemas.microsoft.com/office/drawing/2014/main" id="{F8D57152-2F49-BB9A-F5DF-EEE9C391CB00}"/>
              </a:ext>
            </a:extLst>
          </p:cNvPr>
          <p:cNvSpPr/>
          <p:nvPr/>
        </p:nvSpPr>
        <p:spPr bwMode="auto">
          <a:xfrm>
            <a:off x="5514975" y="649288"/>
            <a:ext cx="1179513" cy="471487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(3)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要件定義フェーズの推進体制</a:t>
            </a:r>
          </a:p>
        </p:txBody>
      </p:sp>
      <p:sp>
        <p:nvSpPr>
          <p:cNvPr id="26" name="フローチャート : 書類 25">
            <a:extLst>
              <a:ext uri="{FF2B5EF4-FFF2-40B4-BE49-F238E27FC236}">
                <a16:creationId xmlns:a16="http://schemas.microsoft.com/office/drawing/2014/main" id="{3A111953-6369-52E7-1A9B-1B4879D0B989}"/>
              </a:ext>
            </a:extLst>
          </p:cNvPr>
          <p:cNvSpPr/>
          <p:nvPr/>
        </p:nvSpPr>
        <p:spPr bwMode="auto">
          <a:xfrm>
            <a:off x="5783263" y="1016000"/>
            <a:ext cx="1181100" cy="473075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(4)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要件定義フェーズの推進スケジュール</a:t>
            </a:r>
          </a:p>
        </p:txBody>
      </p:sp>
      <p:sp>
        <p:nvSpPr>
          <p:cNvPr id="27" name="フローチャート : 書類 26">
            <a:extLst>
              <a:ext uri="{FF2B5EF4-FFF2-40B4-BE49-F238E27FC236}">
                <a16:creationId xmlns:a16="http://schemas.microsoft.com/office/drawing/2014/main" id="{55B8611D-F992-B211-ACE3-4E987444ABC9}"/>
              </a:ext>
            </a:extLst>
          </p:cNvPr>
          <p:cNvSpPr/>
          <p:nvPr/>
        </p:nvSpPr>
        <p:spPr bwMode="auto">
          <a:xfrm>
            <a:off x="3160713" y="1765300"/>
            <a:ext cx="1179512" cy="471488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(5)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現行事業モデル図</a:t>
            </a:r>
          </a:p>
        </p:txBody>
      </p:sp>
      <p:sp>
        <p:nvSpPr>
          <p:cNvPr id="28" name="フローチャート : 書類 27">
            <a:extLst>
              <a:ext uri="{FF2B5EF4-FFF2-40B4-BE49-F238E27FC236}">
                <a16:creationId xmlns:a16="http://schemas.microsoft.com/office/drawing/2014/main" id="{AF4CD1A3-59C4-2713-1846-A0B9DFDD0999}"/>
              </a:ext>
            </a:extLst>
          </p:cNvPr>
          <p:cNvSpPr/>
          <p:nvPr/>
        </p:nvSpPr>
        <p:spPr bwMode="auto">
          <a:xfrm>
            <a:off x="5514975" y="1765300"/>
            <a:ext cx="1179513" cy="471488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(6)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現行業務リスト</a:t>
            </a:r>
          </a:p>
        </p:txBody>
      </p:sp>
      <p:sp>
        <p:nvSpPr>
          <p:cNvPr id="30" name="フローチャート : 書類 29">
            <a:extLst>
              <a:ext uri="{FF2B5EF4-FFF2-40B4-BE49-F238E27FC236}">
                <a16:creationId xmlns:a16="http://schemas.microsoft.com/office/drawing/2014/main" id="{50F9E25E-1190-9B4C-DDA4-BDC6151E9E38}"/>
              </a:ext>
            </a:extLst>
          </p:cNvPr>
          <p:cNvSpPr/>
          <p:nvPr/>
        </p:nvSpPr>
        <p:spPr bwMode="auto">
          <a:xfrm>
            <a:off x="7869238" y="1765300"/>
            <a:ext cx="1179512" cy="471488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(8)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現状問題・改善要望一覧</a:t>
            </a:r>
          </a:p>
        </p:txBody>
      </p:sp>
      <p:sp>
        <p:nvSpPr>
          <p:cNvPr id="31" name="フローチャート : 書類 30">
            <a:extLst>
              <a:ext uri="{FF2B5EF4-FFF2-40B4-BE49-F238E27FC236}">
                <a16:creationId xmlns:a16="http://schemas.microsoft.com/office/drawing/2014/main" id="{5D9933D1-080E-D996-83DB-AE5C5003653F}"/>
              </a:ext>
            </a:extLst>
          </p:cNvPr>
          <p:cNvSpPr/>
          <p:nvPr/>
        </p:nvSpPr>
        <p:spPr bwMode="auto">
          <a:xfrm>
            <a:off x="3160713" y="2528888"/>
            <a:ext cx="1179512" cy="471487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(9)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問題関連図</a:t>
            </a:r>
          </a:p>
        </p:txBody>
      </p:sp>
      <p:sp>
        <p:nvSpPr>
          <p:cNvPr id="32" name="フローチャート : 書類 31">
            <a:extLst>
              <a:ext uri="{FF2B5EF4-FFF2-40B4-BE49-F238E27FC236}">
                <a16:creationId xmlns:a16="http://schemas.microsoft.com/office/drawing/2014/main" id="{610EE290-35F5-6400-DE5D-A6F752553577}"/>
              </a:ext>
            </a:extLst>
          </p:cNvPr>
          <p:cNvSpPr/>
          <p:nvPr/>
        </p:nvSpPr>
        <p:spPr bwMode="auto">
          <a:xfrm>
            <a:off x="5514975" y="2528888"/>
            <a:ext cx="1179513" cy="471487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(10)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解決課題一覧表</a:t>
            </a:r>
          </a:p>
        </p:txBody>
      </p:sp>
      <p:sp>
        <p:nvSpPr>
          <p:cNvPr id="33" name="フローチャート : 書類 32">
            <a:extLst>
              <a:ext uri="{FF2B5EF4-FFF2-40B4-BE49-F238E27FC236}">
                <a16:creationId xmlns:a16="http://schemas.microsoft.com/office/drawing/2014/main" id="{1831D882-94BC-9497-0BA8-9E7499FFA713}"/>
              </a:ext>
            </a:extLst>
          </p:cNvPr>
          <p:cNvSpPr/>
          <p:nvPr/>
        </p:nvSpPr>
        <p:spPr bwMode="auto">
          <a:xfrm>
            <a:off x="7869238" y="2528888"/>
            <a:ext cx="1179512" cy="471487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(11)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解決策検討シート</a:t>
            </a:r>
          </a:p>
        </p:txBody>
      </p:sp>
      <p:sp>
        <p:nvSpPr>
          <p:cNvPr id="34" name="フローチャート : 書類 33">
            <a:extLst>
              <a:ext uri="{FF2B5EF4-FFF2-40B4-BE49-F238E27FC236}">
                <a16:creationId xmlns:a16="http://schemas.microsoft.com/office/drawing/2014/main" id="{5F9AE0C4-BBFE-7CB8-DD28-6FB500020217}"/>
              </a:ext>
            </a:extLst>
          </p:cNvPr>
          <p:cNvSpPr/>
          <p:nvPr/>
        </p:nvSpPr>
        <p:spPr bwMode="auto">
          <a:xfrm>
            <a:off x="3160713" y="3284538"/>
            <a:ext cx="1179512" cy="471487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(12)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解決策検討単位分類表</a:t>
            </a:r>
          </a:p>
        </p:txBody>
      </p:sp>
      <p:sp>
        <p:nvSpPr>
          <p:cNvPr id="35" name="フローチャート : 書類 34">
            <a:extLst>
              <a:ext uri="{FF2B5EF4-FFF2-40B4-BE49-F238E27FC236}">
                <a16:creationId xmlns:a16="http://schemas.microsoft.com/office/drawing/2014/main" id="{818DD0CE-A017-6F6E-A586-BB452938406F}"/>
              </a:ext>
            </a:extLst>
          </p:cNvPr>
          <p:cNvSpPr/>
          <p:nvPr/>
        </p:nvSpPr>
        <p:spPr bwMode="auto">
          <a:xfrm>
            <a:off x="5514975" y="3284538"/>
            <a:ext cx="1179513" cy="471487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(13)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改善ポイントツリー</a:t>
            </a:r>
          </a:p>
        </p:txBody>
      </p:sp>
      <p:sp>
        <p:nvSpPr>
          <p:cNvPr id="36" name="フローチャート : 書類 35">
            <a:extLst>
              <a:ext uri="{FF2B5EF4-FFF2-40B4-BE49-F238E27FC236}">
                <a16:creationId xmlns:a16="http://schemas.microsoft.com/office/drawing/2014/main" id="{947F61C7-1F2C-ECC6-1323-675A8905F481}"/>
              </a:ext>
            </a:extLst>
          </p:cNvPr>
          <p:cNvSpPr/>
          <p:nvPr/>
        </p:nvSpPr>
        <p:spPr bwMode="auto">
          <a:xfrm>
            <a:off x="7869238" y="3284538"/>
            <a:ext cx="1179512" cy="471487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(14)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課題の解決策</a:t>
            </a:r>
          </a:p>
        </p:txBody>
      </p:sp>
      <p:sp>
        <p:nvSpPr>
          <p:cNvPr id="38" name="フローチャート : 書類 37">
            <a:extLst>
              <a:ext uri="{FF2B5EF4-FFF2-40B4-BE49-F238E27FC236}">
                <a16:creationId xmlns:a16="http://schemas.microsoft.com/office/drawing/2014/main" id="{C1727984-AE94-4A6A-46E1-286EB9CBC537}"/>
              </a:ext>
            </a:extLst>
          </p:cNvPr>
          <p:cNvSpPr/>
          <p:nvPr/>
        </p:nvSpPr>
        <p:spPr bwMode="auto">
          <a:xfrm>
            <a:off x="3160713" y="4144963"/>
            <a:ext cx="1179512" cy="471487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(16)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新業務リスト</a:t>
            </a:r>
          </a:p>
        </p:txBody>
      </p:sp>
      <p:sp>
        <p:nvSpPr>
          <p:cNvPr id="41" name="フローチャート : 書類 40">
            <a:extLst>
              <a:ext uri="{FF2B5EF4-FFF2-40B4-BE49-F238E27FC236}">
                <a16:creationId xmlns:a16="http://schemas.microsoft.com/office/drawing/2014/main" id="{F0846F77-0037-F3CA-EF9E-5BF7C41A8F4F}"/>
              </a:ext>
            </a:extLst>
          </p:cNvPr>
          <p:cNvSpPr/>
          <p:nvPr/>
        </p:nvSpPr>
        <p:spPr bwMode="auto">
          <a:xfrm>
            <a:off x="3160713" y="5732463"/>
            <a:ext cx="1179512" cy="473075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(24)DX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推進</a:t>
            </a: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KPI</a:t>
            </a:r>
            <a:endParaRPr lang="ja-JP" altLang="en-US" sz="8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2" name="フローチャート : 書類 41">
            <a:extLst>
              <a:ext uri="{FF2B5EF4-FFF2-40B4-BE49-F238E27FC236}">
                <a16:creationId xmlns:a16="http://schemas.microsoft.com/office/drawing/2014/main" id="{85534E97-DADA-0E55-5472-488772E1CB52}"/>
              </a:ext>
            </a:extLst>
          </p:cNvPr>
          <p:cNvSpPr/>
          <p:nvPr/>
        </p:nvSpPr>
        <p:spPr bwMode="auto">
          <a:xfrm>
            <a:off x="5514975" y="5732463"/>
            <a:ext cx="1179513" cy="473075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(26)DX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推進計画</a:t>
            </a:r>
          </a:p>
        </p:txBody>
      </p:sp>
      <p:sp>
        <p:nvSpPr>
          <p:cNvPr id="43" name="フローチャート : 書類 42">
            <a:extLst>
              <a:ext uri="{FF2B5EF4-FFF2-40B4-BE49-F238E27FC236}">
                <a16:creationId xmlns:a16="http://schemas.microsoft.com/office/drawing/2014/main" id="{9D848DDB-B897-9D9C-210F-3DC2F8423B89}"/>
              </a:ext>
            </a:extLst>
          </p:cNvPr>
          <p:cNvSpPr/>
          <p:nvPr/>
        </p:nvSpPr>
        <p:spPr bwMode="auto">
          <a:xfrm>
            <a:off x="5783263" y="5921375"/>
            <a:ext cx="1181100" cy="471488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(27)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リスク想定シート</a:t>
            </a:r>
          </a:p>
        </p:txBody>
      </p:sp>
      <p:sp>
        <p:nvSpPr>
          <p:cNvPr id="44" name="フローチャート : 書類 43">
            <a:extLst>
              <a:ext uri="{FF2B5EF4-FFF2-40B4-BE49-F238E27FC236}">
                <a16:creationId xmlns:a16="http://schemas.microsoft.com/office/drawing/2014/main" id="{CF684914-B381-D8B3-1D45-D24AEC2CF87C}"/>
              </a:ext>
            </a:extLst>
          </p:cNvPr>
          <p:cNvSpPr/>
          <p:nvPr/>
        </p:nvSpPr>
        <p:spPr bwMode="auto">
          <a:xfrm>
            <a:off x="3376613" y="5994400"/>
            <a:ext cx="1181100" cy="471488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(25)DX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試行展開範囲</a:t>
            </a:r>
          </a:p>
        </p:txBody>
      </p:sp>
      <p:sp>
        <p:nvSpPr>
          <p:cNvPr id="45" name="フローチャート : 書類 44">
            <a:extLst>
              <a:ext uri="{FF2B5EF4-FFF2-40B4-BE49-F238E27FC236}">
                <a16:creationId xmlns:a16="http://schemas.microsoft.com/office/drawing/2014/main" id="{2F2FDB0A-DBAC-3B2E-EAFD-C70CFBD0B7B0}"/>
              </a:ext>
            </a:extLst>
          </p:cNvPr>
          <p:cNvSpPr/>
          <p:nvPr/>
        </p:nvSpPr>
        <p:spPr bwMode="auto">
          <a:xfrm>
            <a:off x="5514975" y="4144963"/>
            <a:ext cx="1179513" cy="471487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(19)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新システム機能整理表</a:t>
            </a:r>
          </a:p>
        </p:txBody>
      </p:sp>
      <p:sp>
        <p:nvSpPr>
          <p:cNvPr id="49" name="フローチャート : 書類 48">
            <a:extLst>
              <a:ext uri="{FF2B5EF4-FFF2-40B4-BE49-F238E27FC236}">
                <a16:creationId xmlns:a16="http://schemas.microsoft.com/office/drawing/2014/main" id="{60EE43DB-BF92-8E47-DF2B-620A3880C3BC}"/>
              </a:ext>
            </a:extLst>
          </p:cNvPr>
          <p:cNvSpPr/>
          <p:nvPr/>
        </p:nvSpPr>
        <p:spPr bwMode="auto">
          <a:xfrm>
            <a:off x="7869238" y="4144963"/>
            <a:ext cx="1179512" cy="471487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(23)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非機能要件整理表</a:t>
            </a: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01213E5C-4A32-0AA7-A13E-0728BF1EE489}"/>
              </a:ext>
            </a:extLst>
          </p:cNvPr>
          <p:cNvCxnSpPr>
            <a:stCxn id="2" idx="3"/>
            <a:endCxn id="25" idx="1"/>
          </p:cNvCxnSpPr>
          <p:nvPr/>
        </p:nvCxnSpPr>
        <p:spPr>
          <a:xfrm>
            <a:off x="4340225" y="885825"/>
            <a:ext cx="11747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F88BC47F-4DCE-9BB2-16D7-4F2C77BFE12D}"/>
              </a:ext>
            </a:extLst>
          </p:cNvPr>
          <p:cNvCxnSpPr>
            <a:endCxn id="27" idx="0"/>
          </p:cNvCxnSpPr>
          <p:nvPr/>
        </p:nvCxnSpPr>
        <p:spPr>
          <a:xfrm>
            <a:off x="3751263" y="1489075"/>
            <a:ext cx="0" cy="276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753B7CC7-2D97-77A1-DC39-EB05E0363B19}"/>
              </a:ext>
            </a:extLst>
          </p:cNvPr>
          <p:cNvCxnSpPr>
            <a:stCxn id="24" idx="2"/>
            <a:endCxn id="28" idx="0"/>
          </p:cNvCxnSpPr>
          <p:nvPr/>
        </p:nvCxnSpPr>
        <p:spPr>
          <a:xfrm rot="16200000" flipH="1">
            <a:off x="4882356" y="542132"/>
            <a:ext cx="307975" cy="21383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1" name="直線矢印コネクタ 57">
            <a:extLst>
              <a:ext uri="{FF2B5EF4-FFF2-40B4-BE49-F238E27FC236}">
                <a16:creationId xmlns:a16="http://schemas.microsoft.com/office/drawing/2014/main" id="{4EB571E3-5274-2EFF-F98B-ECB11FAD213E}"/>
              </a:ext>
            </a:extLst>
          </p:cNvPr>
          <p:cNvCxnSpPr>
            <a:stCxn id="24" idx="2"/>
            <a:endCxn id="30" idx="0"/>
          </p:cNvCxnSpPr>
          <p:nvPr/>
        </p:nvCxnSpPr>
        <p:spPr>
          <a:xfrm rot="16200000" flipH="1">
            <a:off x="6059488" y="-635000"/>
            <a:ext cx="307975" cy="449262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AA0D9C34-A6BD-D6A6-15CA-C71927B59754}"/>
              </a:ext>
            </a:extLst>
          </p:cNvPr>
          <p:cNvCxnSpPr>
            <a:stCxn id="27" idx="3"/>
            <a:endCxn id="28" idx="1"/>
          </p:cNvCxnSpPr>
          <p:nvPr/>
        </p:nvCxnSpPr>
        <p:spPr>
          <a:xfrm>
            <a:off x="4340225" y="2001838"/>
            <a:ext cx="11747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06D51FCB-2ED7-789F-6D45-BEE55B6D6EB9}"/>
              </a:ext>
            </a:extLst>
          </p:cNvPr>
          <p:cNvCxnSpPr>
            <a:stCxn id="28" idx="3"/>
            <a:endCxn id="30" idx="1"/>
          </p:cNvCxnSpPr>
          <p:nvPr/>
        </p:nvCxnSpPr>
        <p:spPr>
          <a:xfrm>
            <a:off x="6694488" y="2001838"/>
            <a:ext cx="11747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79A49BBE-9AE6-7BB1-205D-7F5995A001D3}"/>
              </a:ext>
            </a:extLst>
          </p:cNvPr>
          <p:cNvCxnSpPr>
            <a:stCxn id="31" idx="3"/>
            <a:endCxn id="32" idx="1"/>
          </p:cNvCxnSpPr>
          <p:nvPr/>
        </p:nvCxnSpPr>
        <p:spPr>
          <a:xfrm>
            <a:off x="4340225" y="2765425"/>
            <a:ext cx="11747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0" name="直線矢印コネクタ 79">
            <a:extLst>
              <a:ext uri="{FF2B5EF4-FFF2-40B4-BE49-F238E27FC236}">
                <a16:creationId xmlns:a16="http://schemas.microsoft.com/office/drawing/2014/main" id="{86BE81D3-06E4-A296-98E5-7159982C7ACE}"/>
              </a:ext>
            </a:extLst>
          </p:cNvPr>
          <p:cNvCxnSpPr>
            <a:stCxn id="32" idx="3"/>
            <a:endCxn id="33" idx="1"/>
          </p:cNvCxnSpPr>
          <p:nvPr/>
        </p:nvCxnSpPr>
        <p:spPr>
          <a:xfrm>
            <a:off x="6694488" y="2765425"/>
            <a:ext cx="11747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3" name="直線矢印コネクタ 82">
            <a:extLst>
              <a:ext uri="{FF2B5EF4-FFF2-40B4-BE49-F238E27FC236}">
                <a16:creationId xmlns:a16="http://schemas.microsoft.com/office/drawing/2014/main" id="{328B8293-EDB4-2885-A4F4-8D5C09951857}"/>
              </a:ext>
            </a:extLst>
          </p:cNvPr>
          <p:cNvCxnSpPr>
            <a:stCxn id="33" idx="2"/>
            <a:endCxn id="34" idx="0"/>
          </p:cNvCxnSpPr>
          <p:nvPr/>
        </p:nvCxnSpPr>
        <p:spPr>
          <a:xfrm rot="5400000">
            <a:off x="5947569" y="772319"/>
            <a:ext cx="315913" cy="470852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7" name="直線矢印コネクタ 86">
            <a:extLst>
              <a:ext uri="{FF2B5EF4-FFF2-40B4-BE49-F238E27FC236}">
                <a16:creationId xmlns:a16="http://schemas.microsoft.com/office/drawing/2014/main" id="{61E8AC84-4BFE-7F64-937D-60F1BDF7BA77}"/>
              </a:ext>
            </a:extLst>
          </p:cNvPr>
          <p:cNvCxnSpPr>
            <a:stCxn id="34" idx="3"/>
            <a:endCxn id="35" idx="1"/>
          </p:cNvCxnSpPr>
          <p:nvPr/>
        </p:nvCxnSpPr>
        <p:spPr>
          <a:xfrm>
            <a:off x="4340225" y="3521075"/>
            <a:ext cx="11747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0" name="直線矢印コネクタ 89">
            <a:extLst>
              <a:ext uri="{FF2B5EF4-FFF2-40B4-BE49-F238E27FC236}">
                <a16:creationId xmlns:a16="http://schemas.microsoft.com/office/drawing/2014/main" id="{D9A8AF62-F119-B7AF-B09B-0CE3F7C6F3F6}"/>
              </a:ext>
            </a:extLst>
          </p:cNvPr>
          <p:cNvCxnSpPr>
            <a:stCxn id="35" idx="3"/>
            <a:endCxn id="36" idx="1"/>
          </p:cNvCxnSpPr>
          <p:nvPr/>
        </p:nvCxnSpPr>
        <p:spPr>
          <a:xfrm>
            <a:off x="6694488" y="3521075"/>
            <a:ext cx="11747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9" name="フローチャート : 書類 38">
            <a:extLst>
              <a:ext uri="{FF2B5EF4-FFF2-40B4-BE49-F238E27FC236}">
                <a16:creationId xmlns:a16="http://schemas.microsoft.com/office/drawing/2014/main" id="{A2FA20B4-9A34-7C88-8CBC-989FFD816ABF}"/>
              </a:ext>
            </a:extLst>
          </p:cNvPr>
          <p:cNvSpPr/>
          <p:nvPr/>
        </p:nvSpPr>
        <p:spPr bwMode="auto">
          <a:xfrm>
            <a:off x="3376613" y="4448175"/>
            <a:ext cx="1181100" cy="471488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(17)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新業務機能関連図</a:t>
            </a:r>
          </a:p>
        </p:txBody>
      </p:sp>
      <p:sp>
        <p:nvSpPr>
          <p:cNvPr id="40" name="フローチャート : 書類 39">
            <a:extLst>
              <a:ext uri="{FF2B5EF4-FFF2-40B4-BE49-F238E27FC236}">
                <a16:creationId xmlns:a16="http://schemas.microsoft.com/office/drawing/2014/main" id="{D73ED0FF-7517-14FB-6747-0CDE9B842AC4}"/>
              </a:ext>
            </a:extLst>
          </p:cNvPr>
          <p:cNvSpPr/>
          <p:nvPr/>
        </p:nvSpPr>
        <p:spPr bwMode="auto">
          <a:xfrm>
            <a:off x="3657600" y="4718050"/>
            <a:ext cx="1179513" cy="471488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(18)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新業務フロー図</a:t>
            </a:r>
          </a:p>
        </p:txBody>
      </p:sp>
      <p:cxnSp>
        <p:nvCxnSpPr>
          <p:cNvPr id="93" name="直線矢印コネクタ 82">
            <a:extLst>
              <a:ext uri="{FF2B5EF4-FFF2-40B4-BE49-F238E27FC236}">
                <a16:creationId xmlns:a16="http://schemas.microsoft.com/office/drawing/2014/main" id="{2497B44D-C32B-033F-311E-AB2B256D1E96}"/>
              </a:ext>
            </a:extLst>
          </p:cNvPr>
          <p:cNvCxnSpPr>
            <a:stCxn id="37" idx="2"/>
            <a:endCxn id="38" idx="0"/>
          </p:cNvCxnSpPr>
          <p:nvPr/>
        </p:nvCxnSpPr>
        <p:spPr>
          <a:xfrm rot="5400000">
            <a:off x="6109494" y="1615282"/>
            <a:ext cx="171450" cy="488791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9" name="直線矢印コネクタ 98">
            <a:extLst>
              <a:ext uri="{FF2B5EF4-FFF2-40B4-BE49-F238E27FC236}">
                <a16:creationId xmlns:a16="http://schemas.microsoft.com/office/drawing/2014/main" id="{2403F76E-A7B6-05BA-0788-589B1EC489CD}"/>
              </a:ext>
            </a:extLst>
          </p:cNvPr>
          <p:cNvCxnSpPr>
            <a:stCxn id="38" idx="3"/>
            <a:endCxn id="45" idx="1"/>
          </p:cNvCxnSpPr>
          <p:nvPr/>
        </p:nvCxnSpPr>
        <p:spPr>
          <a:xfrm>
            <a:off x="4340225" y="4381500"/>
            <a:ext cx="11747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6" name="フローチャート : 書類 45">
            <a:extLst>
              <a:ext uri="{FF2B5EF4-FFF2-40B4-BE49-F238E27FC236}">
                <a16:creationId xmlns:a16="http://schemas.microsoft.com/office/drawing/2014/main" id="{BC52F3DF-D213-5738-3777-25E27105AB1D}"/>
              </a:ext>
            </a:extLst>
          </p:cNvPr>
          <p:cNvSpPr/>
          <p:nvPr/>
        </p:nvSpPr>
        <p:spPr bwMode="auto">
          <a:xfrm>
            <a:off x="5783263" y="4365625"/>
            <a:ext cx="1181100" cy="471488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(20)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新システム処理記述表</a:t>
            </a:r>
          </a:p>
        </p:txBody>
      </p:sp>
      <p:sp>
        <p:nvSpPr>
          <p:cNvPr id="47" name="フローチャート : 書類 46">
            <a:extLst>
              <a:ext uri="{FF2B5EF4-FFF2-40B4-BE49-F238E27FC236}">
                <a16:creationId xmlns:a16="http://schemas.microsoft.com/office/drawing/2014/main" id="{624B56A4-F8E0-9F78-AAC0-479BE21D8423}"/>
              </a:ext>
            </a:extLst>
          </p:cNvPr>
          <p:cNvSpPr/>
          <p:nvPr/>
        </p:nvSpPr>
        <p:spPr bwMode="auto">
          <a:xfrm>
            <a:off x="6053138" y="4724400"/>
            <a:ext cx="1179512" cy="473075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(21)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新論理データフロー</a:t>
            </a:r>
          </a:p>
        </p:txBody>
      </p:sp>
      <p:sp>
        <p:nvSpPr>
          <p:cNvPr id="48" name="フローチャート : 書類 47">
            <a:extLst>
              <a:ext uri="{FF2B5EF4-FFF2-40B4-BE49-F238E27FC236}">
                <a16:creationId xmlns:a16="http://schemas.microsoft.com/office/drawing/2014/main" id="{89DFA8F0-C5E8-59D9-C11F-EE9CBC3B28BB}"/>
              </a:ext>
            </a:extLst>
          </p:cNvPr>
          <p:cNvSpPr/>
          <p:nvPr/>
        </p:nvSpPr>
        <p:spPr bwMode="auto">
          <a:xfrm>
            <a:off x="6321425" y="5084763"/>
            <a:ext cx="1179513" cy="471487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(22)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主要項目一覧</a:t>
            </a:r>
          </a:p>
        </p:txBody>
      </p:sp>
      <p:sp>
        <p:nvSpPr>
          <p:cNvPr id="29" name="フローチャート : 書類 28">
            <a:extLst>
              <a:ext uri="{FF2B5EF4-FFF2-40B4-BE49-F238E27FC236}">
                <a16:creationId xmlns:a16="http://schemas.microsoft.com/office/drawing/2014/main" id="{49B8E99A-8BA3-4CD0-8677-BD96702FBE12}"/>
              </a:ext>
            </a:extLst>
          </p:cNvPr>
          <p:cNvSpPr/>
          <p:nvPr/>
        </p:nvSpPr>
        <p:spPr bwMode="auto">
          <a:xfrm>
            <a:off x="5783263" y="1985963"/>
            <a:ext cx="1181100" cy="471487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(7)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現行業務機能関連図</a:t>
            </a:r>
          </a:p>
        </p:txBody>
      </p:sp>
      <p:cxnSp>
        <p:nvCxnSpPr>
          <p:cNvPr id="102" name="直線矢印コネクタ 101">
            <a:extLst>
              <a:ext uri="{FF2B5EF4-FFF2-40B4-BE49-F238E27FC236}">
                <a16:creationId xmlns:a16="http://schemas.microsoft.com/office/drawing/2014/main" id="{9FFFE282-F4A2-A79B-DFA6-58197F0BA836}"/>
              </a:ext>
            </a:extLst>
          </p:cNvPr>
          <p:cNvCxnSpPr>
            <a:endCxn id="41" idx="0"/>
          </p:cNvCxnSpPr>
          <p:nvPr/>
        </p:nvCxnSpPr>
        <p:spPr>
          <a:xfrm>
            <a:off x="3751263" y="5197475"/>
            <a:ext cx="0" cy="534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5" name="直線矢印コネクタ 104">
            <a:extLst>
              <a:ext uri="{FF2B5EF4-FFF2-40B4-BE49-F238E27FC236}">
                <a16:creationId xmlns:a16="http://schemas.microsoft.com/office/drawing/2014/main" id="{9F97613E-7948-BAEE-9D8C-DB28A238279B}"/>
              </a:ext>
            </a:extLst>
          </p:cNvPr>
          <p:cNvCxnSpPr>
            <a:stCxn id="49" idx="2"/>
            <a:endCxn id="41" idx="0"/>
          </p:cNvCxnSpPr>
          <p:nvPr/>
        </p:nvCxnSpPr>
        <p:spPr>
          <a:xfrm rot="5400000">
            <a:off x="5532438" y="2805113"/>
            <a:ext cx="1146175" cy="4708525"/>
          </a:xfrm>
          <a:prstGeom prst="bentConnector3">
            <a:avLst>
              <a:gd name="adj1" fmla="val 9151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8" name="直線矢印コネクタ 104">
            <a:extLst>
              <a:ext uri="{FF2B5EF4-FFF2-40B4-BE49-F238E27FC236}">
                <a16:creationId xmlns:a16="http://schemas.microsoft.com/office/drawing/2014/main" id="{D4001AD6-7DA9-1C50-9CF6-E79574ACC2FE}"/>
              </a:ext>
            </a:extLst>
          </p:cNvPr>
          <p:cNvCxnSpPr>
            <a:stCxn id="48" idx="2"/>
            <a:endCxn id="41" idx="0"/>
          </p:cNvCxnSpPr>
          <p:nvPr/>
        </p:nvCxnSpPr>
        <p:spPr>
          <a:xfrm rot="5400000">
            <a:off x="5227638" y="4049713"/>
            <a:ext cx="206375" cy="315912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7" name="フローチャート : 書類 36">
            <a:extLst>
              <a:ext uri="{FF2B5EF4-FFF2-40B4-BE49-F238E27FC236}">
                <a16:creationId xmlns:a16="http://schemas.microsoft.com/office/drawing/2014/main" id="{C7FE1B3D-B370-A52E-F4AE-CC0F9C69A79A}"/>
              </a:ext>
            </a:extLst>
          </p:cNvPr>
          <p:cNvSpPr/>
          <p:nvPr/>
        </p:nvSpPr>
        <p:spPr bwMode="auto">
          <a:xfrm>
            <a:off x="8048625" y="3533775"/>
            <a:ext cx="1181100" cy="471488"/>
          </a:xfrm>
          <a:prstGeom prst="flowChartDocument">
            <a:avLst/>
          </a:prstGeom>
          <a:solidFill>
            <a:schemeClr val="bg1"/>
          </a:solidFill>
          <a:ln w="9525">
            <a:solidFill>
              <a:schemeClr val="accent6"/>
            </a:solidFill>
            <a:round/>
            <a:headEnd/>
            <a:tailEnd/>
          </a:ln>
          <a:effectLst/>
        </p:spPr>
        <p:txBody>
          <a:bodyPr lIns="36000" tIns="36000" rIns="36000" bIns="36000"/>
          <a:lstStyle/>
          <a:p>
            <a:pPr>
              <a:lnSpc>
                <a:spcPct val="140000"/>
              </a:lnSpc>
              <a:spcAft>
                <a:spcPts val="600"/>
              </a:spcAft>
              <a:defRPr/>
            </a:pPr>
            <a:r>
              <a:rPr lang="en-US" altLang="ja-JP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(15)</a:t>
            </a:r>
            <a:r>
              <a:rPr lang="ja-JP" altLang="en-US" sz="800" dirty="0">
                <a:solidFill>
                  <a:srgbClr val="4D4D4D"/>
                </a:solidFill>
                <a:ea typeface="メイリオ" pitchFamily="50" charset="-128"/>
                <a:cs typeface="メイリオ" pitchFamily="50" charset="-128"/>
              </a:rPr>
              <a:t>先行取り組み施策判定表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252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ＭＳ Ｐゴシック</vt:lpstr>
      <vt:lpstr>Arial</vt:lpstr>
      <vt:lpstr>Calibri</vt:lpstr>
      <vt:lpstr>Times New Roman</vt:lpstr>
      <vt:lpstr>Wingdings</vt:lpstr>
      <vt:lpstr>PowerPoint Design</vt:lpstr>
      <vt:lpstr>DXの実現内容の検討時に作成される成果物の体系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2024-08-16T04:14:02Z</dcterms:modified>
</cp:coreProperties>
</file>