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3" r:id="rId2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AAA9"/>
    <a:srgbClr val="FFCCFF"/>
    <a:srgbClr val="CECEAE"/>
    <a:srgbClr val="4E922B"/>
    <a:srgbClr val="DAF6DD"/>
    <a:srgbClr val="BE494D"/>
    <a:srgbClr val="FCE4E3"/>
    <a:srgbClr val="9A9A8C"/>
    <a:srgbClr val="74A4CB"/>
    <a:srgbClr val="D2E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 snapToObjects="1">
      <p:cViewPr>
        <p:scale>
          <a:sx n="100" d="100"/>
          <a:sy n="100" d="100"/>
        </p:scale>
        <p:origin x="1194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20372D3-8396-4D76-B1D4-08BE696076C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F974FF8-F515-42BD-9ECF-8F12F65CD25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813AF6E4-E3F8-4203-8ECB-3F0122D4EAD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5C425EE5-5608-4D98-8071-16E909228A9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pPr>
              <a:defRPr/>
            </a:pPr>
            <a:fld id="{F0EEE696-6AE4-45A2-996B-BD0F292BC3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0BEED8B-BD6B-4999-8625-2E0FA1D9A7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C043F38-04C2-4E1E-970E-EC540082ABF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FC76CED-EA8C-4A43-8D83-D1A4D6826F5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ADEB0427-D457-4C29-AD7D-A6A7FE32014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3FA8BF8A-F9BF-4603-8561-DCC90F9E673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4A3A714E-217C-4A4D-AD9C-66BF124EC6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pPr>
              <a:defRPr/>
            </a:pPr>
            <a:fld id="{A7061E47-1C93-4605-A101-369AD9C964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E41372-E5AC-4861-A6AB-F9B21C8654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E1EBE-77A1-4C28-A99D-EDE20744D7F4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D99ABDB-CA64-461F-A8C6-6F79BB1FDC1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E53CE-E45A-416E-AB2A-79A1DBBE64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7122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6704F7-2FF0-4804-B575-840D05A17B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4BE9C-4B70-433E-A072-8D0A36C7F183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7FD35D3-4A5F-4BD1-8A48-0A82DAD172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D7BF5-4639-402C-81C8-61625B6B20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0157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0960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0960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FCA701-D273-4921-92A0-034A380B1F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89A30-4D48-40BE-B305-343FAB0BD7B2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12D5F66-7C97-4195-940D-7032BB7B6A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CD366-DC47-4F7A-BD75-71138DFA3E4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170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0E98F6-5E55-4AB2-AE28-41AE05B004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A01DD-3483-4EE0-B43B-F9FF23BAC975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EE0CB43-EE09-47EC-A2A6-960257992F8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6E9A0-21A6-437E-8BD3-1B6FD3A1118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1528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A437BB-E6DB-411A-98F1-EC1F0AAE9E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7B521-16BC-4374-9F9E-827EEE712775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8426AD9-7226-45FF-ABAD-A03D3F6226C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00470-EA25-4AD9-A5AC-719C4A01A0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720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464408-86F5-4EDD-8E6C-1F984104B7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5153E-5373-498D-8D3A-09736FD72424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3E887D-5DC4-4173-B35B-2714E69DFA4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25E0F-12A8-449E-8AB6-2032B044F1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090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774A176-B32D-4ABB-A402-11E361246A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CBF17-7727-42E9-AD0E-8F9D0339487A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C1D8649-B63E-47FD-9067-CA5D2C8D2CE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9D633-DA12-4570-8372-CA4D719F30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97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AD2B097-DF92-4AEE-BA4C-2F15E49748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E4801-E5B3-4358-923E-3044E5D83019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C629F1E-B3DA-4156-9B89-0A5ADFC1516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B2AAF-2AFF-4ECF-851A-95B9F20369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20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56D96E5-5AD3-4E28-81A3-2FD2F8EAA7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01FD8-1F5D-4477-BA90-7C1B7EA07085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696CAAD-CBA7-44B0-8BAC-6A98659403A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A0BDE-BAE6-4C9F-BB27-DEF2B2AB14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1139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37D3DA-AC11-4A62-9648-B2C2B9313F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1FDE4-D731-40FB-AC37-C908654FFD40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E0CFFF-3129-4FE8-836F-A7D930ADC5A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EE309-2FAE-4DAF-BFE0-B2A0DC010AD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277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02A961-376D-4FB3-BA7E-8E6CFEC729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5DA00-F631-4BE5-A48F-4A490C7C5A45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1B169B-6251-4A91-9724-683316A94AB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8F905-D0EC-4A2B-9188-5CB646371D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268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E562821-9844-45B8-9DFF-15552CE36D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839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C5793DF-4507-4941-B621-34CE1F0C10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8D45950-9828-4073-A3A7-5153796132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fld id="{0F02093D-F8E4-4BFA-8908-EB0CB04D3367}" type="datetime1">
              <a:rPr lang="ja-JP" altLang="en-US"/>
              <a:pPr>
                <a:defRPr/>
              </a:pPr>
              <a:t>2025/10/12</a:t>
            </a:fld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39BC509-836F-4A94-BD0D-A2094ABC4A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0" y="6553200"/>
            <a:ext cx="9144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31DC70E-0D90-40E6-BEB7-3E51538534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1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79810-16AA-D5CC-228E-5636983AA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35">
            <a:extLst>
              <a:ext uri="{FF2B5EF4-FFF2-40B4-BE49-F238E27FC236}">
                <a16:creationId xmlns:a16="http://schemas.microsoft.com/office/drawing/2014/main" id="{1C47625F-FE84-B7E5-C0F1-F84048F8C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067" y="2951199"/>
            <a:ext cx="2508777" cy="314209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9A9A8C"/>
            </a:solidFill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市図書館</a:t>
            </a:r>
          </a:p>
        </p:txBody>
      </p:sp>
      <p:graphicFrame>
        <p:nvGraphicFramePr>
          <p:cNvPr id="52542" name="Group 318">
            <a:extLst>
              <a:ext uri="{FF2B5EF4-FFF2-40B4-BE49-F238E27FC236}">
                <a16:creationId xmlns:a16="http://schemas.microsoft.com/office/drawing/2014/main" id="{C43A5673-A72C-641F-1F45-32E320E94E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216087"/>
              </p:ext>
            </p:extLst>
          </p:nvPr>
        </p:nvGraphicFramePr>
        <p:xfrm>
          <a:off x="304800" y="304800"/>
          <a:ext cx="8458200" cy="701675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3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28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5076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ステークホルダ関連図</a:t>
                      </a: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61" marB="457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システム名称</a:t>
                      </a:r>
                    </a:p>
                  </a:txBody>
                  <a:tcPr marT="45761" marB="457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T="45761" marB="457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作成者名</a:t>
                      </a:r>
                    </a:p>
                  </a:txBody>
                  <a:tcPr marT="45761" marB="457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作成日</a:t>
                      </a:r>
                    </a:p>
                  </a:txBody>
                  <a:tcPr marT="45761" marB="457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改廃月日</a:t>
                      </a:r>
                    </a:p>
                  </a:txBody>
                  <a:tcPr marT="45761" marB="457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599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（サブ）システム名称</a:t>
                      </a:r>
                      <a:b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（ビジネスプロセス名称）</a:t>
                      </a:r>
                    </a:p>
                  </a:txBody>
                  <a:tcPr marT="45761" marB="457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T="45761" marB="457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T="45761" marB="457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T="45761" marB="457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T="45761" marB="457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122" name="Rectangle 316">
            <a:extLst>
              <a:ext uri="{FF2B5EF4-FFF2-40B4-BE49-F238E27FC236}">
                <a16:creationId xmlns:a16="http://schemas.microsoft.com/office/drawing/2014/main" id="{58FC226F-5164-1F86-491A-E1CD9652B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003300"/>
            <a:ext cx="8458200" cy="554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200" b="1"/>
          </a:p>
        </p:txBody>
      </p:sp>
      <p:sp>
        <p:nvSpPr>
          <p:cNvPr id="4123" name="Text Box 319">
            <a:extLst>
              <a:ext uri="{FF2B5EF4-FFF2-40B4-BE49-F238E27FC236}">
                <a16:creationId xmlns:a16="http://schemas.microsoft.com/office/drawing/2014/main" id="{F31EA397-EF15-71A8-BEC4-B901E28CC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5105" y="6567488"/>
            <a:ext cx="190789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ja-JP" altLang="en-US" sz="800" dirty="0"/>
              <a:t>出典：</a:t>
            </a:r>
            <a:r>
              <a:rPr kumimoji="0" lang="en-US" altLang="ja-JP" sz="800" dirty="0"/>
              <a:t>『</a:t>
            </a:r>
            <a:r>
              <a:rPr kumimoji="0" lang="ja-JP" altLang="en-US" sz="800" dirty="0"/>
              <a:t>ユーザのための要件定義ガイド</a:t>
            </a:r>
            <a:r>
              <a:rPr kumimoji="0" lang="en-US" altLang="ja-JP" sz="800" dirty="0"/>
              <a:t>』</a:t>
            </a:r>
            <a:endParaRPr kumimoji="0" lang="ja-JP" altLang="en-US" sz="800" dirty="0"/>
          </a:p>
        </p:txBody>
      </p:sp>
      <p:sp>
        <p:nvSpPr>
          <p:cNvPr id="4157" name="楕円 60">
            <a:extLst>
              <a:ext uri="{FF2B5EF4-FFF2-40B4-BE49-F238E27FC236}">
                <a16:creationId xmlns:a16="http://schemas.microsoft.com/office/drawing/2014/main" id="{995D4D81-5AAA-26AB-350C-F03491E28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9238" y="2451100"/>
            <a:ext cx="107950" cy="10795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200"/>
          </a:p>
        </p:txBody>
      </p:sp>
      <p:sp>
        <p:nvSpPr>
          <p:cNvPr id="4158" name="楕円 60">
            <a:extLst>
              <a:ext uri="{FF2B5EF4-FFF2-40B4-BE49-F238E27FC236}">
                <a16:creationId xmlns:a16="http://schemas.microsoft.com/office/drawing/2014/main" id="{A5125746-C795-1D1B-86B2-39E1A1193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9238" y="2781300"/>
            <a:ext cx="107950" cy="10795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200"/>
          </a:p>
        </p:txBody>
      </p:sp>
      <p:sp>
        <p:nvSpPr>
          <p:cNvPr id="4212" name="楕円 60">
            <a:extLst>
              <a:ext uri="{FF2B5EF4-FFF2-40B4-BE49-F238E27FC236}">
                <a16:creationId xmlns:a16="http://schemas.microsoft.com/office/drawing/2014/main" id="{73EC528A-AF5E-2425-9E6C-4DA7B556C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688" y="3933825"/>
            <a:ext cx="107950" cy="10795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200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AC5796B2-1B07-267D-508E-918911270097}"/>
              </a:ext>
            </a:extLst>
          </p:cNvPr>
          <p:cNvSpPr/>
          <p:nvPr/>
        </p:nvSpPr>
        <p:spPr bwMode="auto">
          <a:xfrm>
            <a:off x="3674497" y="1119736"/>
            <a:ext cx="1609200" cy="617618"/>
          </a:xfrm>
          <a:prstGeom prst="ellipse">
            <a:avLst/>
          </a:prstGeom>
          <a:solidFill>
            <a:srgbClr val="FCE4E3"/>
          </a:solidFill>
          <a:ln w="9525" cap="flat" cmpd="sng" algn="ctr">
            <a:solidFill>
              <a:srgbClr val="BE494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市民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01B199DC-015D-42B9-C9E1-10D16BD37C67}"/>
              </a:ext>
            </a:extLst>
          </p:cNvPr>
          <p:cNvSpPr/>
          <p:nvPr/>
        </p:nvSpPr>
        <p:spPr bwMode="auto">
          <a:xfrm>
            <a:off x="3674497" y="3223300"/>
            <a:ext cx="1610024" cy="617618"/>
          </a:xfrm>
          <a:prstGeom prst="ellipse">
            <a:avLst/>
          </a:prstGeom>
          <a:solidFill>
            <a:srgbClr val="DAF6DD"/>
          </a:solidFill>
          <a:ln w="9525" cap="flat" cmpd="sng" algn="ctr">
            <a:solidFill>
              <a:srgbClr val="4E922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本館</a:t>
            </a:r>
          </a:p>
        </p:txBody>
      </p:sp>
      <p:sp>
        <p:nvSpPr>
          <p:cNvPr id="9" name="矢印: 左右 8">
            <a:extLst>
              <a:ext uri="{FF2B5EF4-FFF2-40B4-BE49-F238E27FC236}">
                <a16:creationId xmlns:a16="http://schemas.microsoft.com/office/drawing/2014/main" id="{F85CD6B3-5656-07B2-B949-8DFE21142617}"/>
              </a:ext>
            </a:extLst>
          </p:cNvPr>
          <p:cNvSpPr/>
          <p:nvPr/>
        </p:nvSpPr>
        <p:spPr bwMode="auto">
          <a:xfrm>
            <a:off x="5658420" y="4159879"/>
            <a:ext cx="1511887" cy="432048"/>
          </a:xfrm>
          <a:prstGeom prst="leftRightArrow">
            <a:avLst/>
          </a:prstGeom>
          <a:solidFill>
            <a:srgbClr val="FFCCFF"/>
          </a:solidFill>
          <a:ln w="9525" cap="flat" cmpd="sng" algn="ctr">
            <a:solidFill>
              <a:srgbClr val="A9AAA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図書受渡サービス</a:t>
            </a: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DE7F5B89-5B82-3E80-5591-D587B429362F}"/>
              </a:ext>
            </a:extLst>
          </p:cNvPr>
          <p:cNvSpPr/>
          <p:nvPr/>
        </p:nvSpPr>
        <p:spPr bwMode="auto">
          <a:xfrm>
            <a:off x="3323234" y="4164565"/>
            <a:ext cx="760155" cy="374853"/>
          </a:xfrm>
          <a:prstGeom prst="ellipse">
            <a:avLst/>
          </a:prstGeom>
          <a:solidFill>
            <a:srgbClr val="DAF6DD"/>
          </a:solidFill>
          <a:ln w="9525" cap="flat" cmpd="sng" algn="ctr">
            <a:solidFill>
              <a:srgbClr val="4E922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分館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B805F7F3-6869-D820-4880-50E5F88FB9C3}"/>
              </a:ext>
            </a:extLst>
          </p:cNvPr>
          <p:cNvSpPr/>
          <p:nvPr/>
        </p:nvSpPr>
        <p:spPr bwMode="auto">
          <a:xfrm>
            <a:off x="4100119" y="4164565"/>
            <a:ext cx="760155" cy="374853"/>
          </a:xfrm>
          <a:prstGeom prst="ellipse">
            <a:avLst/>
          </a:prstGeom>
          <a:solidFill>
            <a:srgbClr val="DAF6DD"/>
          </a:solidFill>
          <a:ln w="9525" cap="flat" cmpd="sng" algn="ctr">
            <a:solidFill>
              <a:srgbClr val="4E922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分館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4E831772-EB4F-B55F-F5E0-B135DA16A2A3}"/>
              </a:ext>
            </a:extLst>
          </p:cNvPr>
          <p:cNvSpPr/>
          <p:nvPr/>
        </p:nvSpPr>
        <p:spPr bwMode="auto">
          <a:xfrm>
            <a:off x="4877005" y="4164565"/>
            <a:ext cx="760155" cy="374853"/>
          </a:xfrm>
          <a:prstGeom prst="ellipse">
            <a:avLst/>
          </a:prstGeom>
          <a:solidFill>
            <a:srgbClr val="DAF6DD"/>
          </a:solidFill>
          <a:ln w="9525" cap="flat" cmpd="sng" algn="ctr">
            <a:solidFill>
              <a:srgbClr val="4E922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分館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35">
            <a:extLst>
              <a:ext uri="{FF2B5EF4-FFF2-40B4-BE49-F238E27FC236}">
                <a16:creationId xmlns:a16="http://schemas.microsoft.com/office/drawing/2014/main" id="{C8BD909A-237A-138D-51ED-75F5BF615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1311947"/>
            <a:ext cx="2340000" cy="2426311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9A9A8C"/>
            </a:solidFill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市内公共施設</a:t>
            </a:r>
          </a:p>
        </p:txBody>
      </p: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15AECFB0-31B0-CCC9-402E-AE298019586B}"/>
              </a:ext>
            </a:extLst>
          </p:cNvPr>
          <p:cNvGrpSpPr/>
          <p:nvPr/>
        </p:nvGrpSpPr>
        <p:grpSpPr>
          <a:xfrm>
            <a:off x="388728" y="1311947"/>
            <a:ext cx="2340000" cy="1745987"/>
            <a:chOff x="388728" y="1538550"/>
            <a:chExt cx="2340000" cy="1745987"/>
          </a:xfrm>
        </p:grpSpPr>
        <p:sp>
          <p:nvSpPr>
            <p:cNvPr id="4125" name="正方形/長方形 35">
              <a:extLst>
                <a:ext uri="{FF2B5EF4-FFF2-40B4-BE49-F238E27FC236}">
                  <a16:creationId xmlns:a16="http://schemas.microsoft.com/office/drawing/2014/main" id="{D0E60748-9042-CAE9-6A88-11A746C49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728" y="1538550"/>
              <a:ext cx="2340000" cy="1745987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rgbClr val="9A9A8C"/>
              </a:solidFill>
              <a:round/>
              <a:headEnd/>
              <a:tailEnd/>
            </a:ln>
          </p:spPr>
          <p:txBody>
            <a:bodyPr wrap="none" anchor="t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市内の学校</a:t>
              </a:r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5C8994B6-D3FD-25FD-02D9-E2694B517131}"/>
                </a:ext>
              </a:extLst>
            </p:cNvPr>
            <p:cNvSpPr/>
            <p:nvPr/>
          </p:nvSpPr>
          <p:spPr bwMode="auto">
            <a:xfrm>
              <a:off x="443937" y="1843087"/>
              <a:ext cx="1080000" cy="327025"/>
            </a:xfrm>
            <a:prstGeom prst="ellipse">
              <a:avLst/>
            </a:prstGeom>
            <a:solidFill>
              <a:srgbClr val="D2E8FA"/>
            </a:solidFill>
            <a:ln w="9525" cap="flat" cmpd="sng" algn="ctr">
              <a:solidFill>
                <a:srgbClr val="74A4C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小学校</a:t>
              </a:r>
            </a:p>
          </p:txBody>
        </p:sp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29A7A0AF-CC2B-9C90-4A7B-FBB6E81BEFE8}"/>
                </a:ext>
              </a:extLst>
            </p:cNvPr>
            <p:cNvSpPr/>
            <p:nvPr/>
          </p:nvSpPr>
          <p:spPr bwMode="auto">
            <a:xfrm>
              <a:off x="1619792" y="1848160"/>
              <a:ext cx="1080000" cy="327025"/>
            </a:xfrm>
            <a:prstGeom prst="ellipse">
              <a:avLst/>
            </a:prstGeom>
            <a:solidFill>
              <a:srgbClr val="D2E8FA"/>
            </a:solidFill>
            <a:ln w="9525" cap="flat" cmpd="sng" algn="ctr">
              <a:solidFill>
                <a:srgbClr val="74A4C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中学校</a:t>
              </a:r>
            </a:p>
          </p:txBody>
        </p:sp>
        <p:sp>
          <p:nvSpPr>
            <p:cNvPr id="17" name="楕円 16">
              <a:extLst>
                <a:ext uri="{FF2B5EF4-FFF2-40B4-BE49-F238E27FC236}">
                  <a16:creationId xmlns:a16="http://schemas.microsoft.com/office/drawing/2014/main" id="{E6F4E9F4-B672-2709-4A91-88ECB6752D9C}"/>
                </a:ext>
              </a:extLst>
            </p:cNvPr>
            <p:cNvSpPr/>
            <p:nvPr/>
          </p:nvSpPr>
          <p:spPr bwMode="auto">
            <a:xfrm>
              <a:off x="443937" y="2361589"/>
              <a:ext cx="1080000" cy="327025"/>
            </a:xfrm>
            <a:prstGeom prst="ellipse">
              <a:avLst/>
            </a:prstGeom>
            <a:solidFill>
              <a:srgbClr val="D2E8FA"/>
            </a:solidFill>
            <a:ln w="9525" cap="flat" cmpd="sng" algn="ctr">
              <a:solidFill>
                <a:srgbClr val="74A4C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高等学校</a:t>
              </a: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87E1FEA9-A903-684B-162B-2422B0EB8E9C}"/>
                </a:ext>
              </a:extLst>
            </p:cNvPr>
            <p:cNvSpPr/>
            <p:nvPr/>
          </p:nvSpPr>
          <p:spPr bwMode="auto">
            <a:xfrm>
              <a:off x="1619792" y="2385717"/>
              <a:ext cx="1080000" cy="327025"/>
            </a:xfrm>
            <a:prstGeom prst="ellipse">
              <a:avLst/>
            </a:prstGeom>
            <a:solidFill>
              <a:srgbClr val="D2E8FA"/>
            </a:solidFill>
            <a:ln w="9525" cap="flat" cmpd="sng" algn="ctr">
              <a:solidFill>
                <a:srgbClr val="74A4C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保育園</a:t>
              </a:r>
            </a:p>
          </p:txBody>
        </p:sp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05B203A3-C34D-C60E-4748-BC4BF88D7DC0}"/>
                </a:ext>
              </a:extLst>
            </p:cNvPr>
            <p:cNvSpPr/>
            <p:nvPr/>
          </p:nvSpPr>
          <p:spPr bwMode="auto">
            <a:xfrm>
              <a:off x="1145917" y="2860511"/>
              <a:ext cx="1080000" cy="327025"/>
            </a:xfrm>
            <a:prstGeom prst="ellipse">
              <a:avLst/>
            </a:prstGeom>
            <a:solidFill>
              <a:srgbClr val="D2E8FA"/>
            </a:solidFill>
            <a:ln w="9525" cap="flat" cmpd="sng" algn="ctr">
              <a:solidFill>
                <a:srgbClr val="74A4C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幼稚園</a:t>
              </a:r>
            </a:p>
          </p:txBody>
        </p:sp>
      </p:grp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E6E54FAA-83C8-E6B5-01DD-60287930AA57}"/>
              </a:ext>
            </a:extLst>
          </p:cNvPr>
          <p:cNvGrpSpPr/>
          <p:nvPr/>
        </p:nvGrpSpPr>
        <p:grpSpPr>
          <a:xfrm>
            <a:off x="388728" y="4044032"/>
            <a:ext cx="2340000" cy="2049264"/>
            <a:chOff x="388728" y="4260056"/>
            <a:chExt cx="2340000" cy="2049264"/>
          </a:xfrm>
        </p:grpSpPr>
        <p:sp>
          <p:nvSpPr>
            <p:cNvPr id="8" name="正方形/長方形 35">
              <a:extLst>
                <a:ext uri="{FF2B5EF4-FFF2-40B4-BE49-F238E27FC236}">
                  <a16:creationId xmlns:a16="http://schemas.microsoft.com/office/drawing/2014/main" id="{482B236F-8FFE-60A3-4DD2-65B494DBF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728" y="4260056"/>
              <a:ext cx="2340000" cy="2049264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rgbClr val="9A9A8C"/>
              </a:solidFill>
              <a:round/>
              <a:headEnd/>
              <a:tailEnd/>
            </a:ln>
          </p:spPr>
          <p:txBody>
            <a:bodyPr wrap="none" anchor="t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他図書館</a:t>
              </a:r>
            </a:p>
          </p:txBody>
        </p:sp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A287B91E-F195-F95D-12F6-9AA59D575959}"/>
                </a:ext>
              </a:extLst>
            </p:cNvPr>
            <p:cNvSpPr/>
            <p:nvPr/>
          </p:nvSpPr>
          <p:spPr bwMode="auto">
            <a:xfrm>
              <a:off x="865684" y="4619934"/>
              <a:ext cx="1398333" cy="327025"/>
            </a:xfrm>
            <a:prstGeom prst="ellipse">
              <a:avLst/>
            </a:prstGeom>
            <a:solidFill>
              <a:srgbClr val="D2E8FA"/>
            </a:solidFill>
            <a:ln w="9525" cap="flat" cmpd="sng" algn="ctr">
              <a:solidFill>
                <a:srgbClr val="74A4C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県立図書館</a:t>
              </a:r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65DAEAFF-1433-7DC8-FA4E-68069763AC87}"/>
                </a:ext>
              </a:extLst>
            </p:cNvPr>
            <p:cNvSpPr/>
            <p:nvPr/>
          </p:nvSpPr>
          <p:spPr bwMode="auto">
            <a:xfrm>
              <a:off x="865684" y="5002046"/>
              <a:ext cx="1398333" cy="327025"/>
            </a:xfrm>
            <a:prstGeom prst="ellipse">
              <a:avLst/>
            </a:prstGeom>
            <a:solidFill>
              <a:srgbClr val="D2E8FA"/>
            </a:solidFill>
            <a:ln w="9525" cap="flat" cmpd="sng" algn="ctr">
              <a:solidFill>
                <a:srgbClr val="74A4C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大学書館</a:t>
              </a:r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B1FDD9DC-61B8-9E64-0143-E73A7251A374}"/>
                </a:ext>
              </a:extLst>
            </p:cNvPr>
            <p:cNvSpPr/>
            <p:nvPr/>
          </p:nvSpPr>
          <p:spPr bwMode="auto">
            <a:xfrm>
              <a:off x="865684" y="5384158"/>
              <a:ext cx="1398333" cy="327025"/>
            </a:xfrm>
            <a:prstGeom prst="ellipse">
              <a:avLst/>
            </a:prstGeom>
            <a:solidFill>
              <a:srgbClr val="D2E8FA"/>
            </a:solidFill>
            <a:ln w="9525" cap="flat" cmpd="sng" algn="ctr">
              <a:solidFill>
                <a:srgbClr val="74A4C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国会書館</a:t>
              </a:r>
            </a:p>
          </p:txBody>
        </p:sp>
        <p:sp>
          <p:nvSpPr>
            <p:cNvPr id="23" name="楕円 22">
              <a:extLst>
                <a:ext uri="{FF2B5EF4-FFF2-40B4-BE49-F238E27FC236}">
                  <a16:creationId xmlns:a16="http://schemas.microsoft.com/office/drawing/2014/main" id="{024FB3C9-422F-2FBF-CE6E-50291750148A}"/>
                </a:ext>
              </a:extLst>
            </p:cNvPr>
            <p:cNvSpPr/>
            <p:nvPr/>
          </p:nvSpPr>
          <p:spPr bwMode="auto">
            <a:xfrm>
              <a:off x="865684" y="5766271"/>
              <a:ext cx="1398333" cy="327025"/>
            </a:xfrm>
            <a:prstGeom prst="ellipse">
              <a:avLst/>
            </a:prstGeom>
            <a:solidFill>
              <a:srgbClr val="D2E8FA"/>
            </a:solidFill>
            <a:ln w="9525" cap="flat" cmpd="sng" algn="ctr">
              <a:solidFill>
                <a:srgbClr val="74A4C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公立書館</a:t>
              </a:r>
              <a:endPara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4" name="楕円 23">
            <a:extLst>
              <a:ext uri="{FF2B5EF4-FFF2-40B4-BE49-F238E27FC236}">
                <a16:creationId xmlns:a16="http://schemas.microsoft.com/office/drawing/2014/main" id="{12E72634-402C-3A38-20BC-FE3D830DBF85}"/>
              </a:ext>
            </a:extLst>
          </p:cNvPr>
          <p:cNvSpPr/>
          <p:nvPr/>
        </p:nvSpPr>
        <p:spPr bwMode="auto">
          <a:xfrm>
            <a:off x="6459654" y="1848160"/>
            <a:ext cx="1944216" cy="327025"/>
          </a:xfrm>
          <a:prstGeom prst="ellipse">
            <a:avLst/>
          </a:prstGeom>
          <a:solidFill>
            <a:srgbClr val="D2E8FA"/>
          </a:solidFill>
          <a:ln w="9525" cap="flat" cmpd="sng" algn="ctr">
            <a:solidFill>
              <a:srgbClr val="74A4C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学習推進センター</a:t>
            </a: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DC3932EB-449C-C3B1-5901-250F908DEB89}"/>
              </a:ext>
            </a:extLst>
          </p:cNvPr>
          <p:cNvSpPr/>
          <p:nvPr/>
        </p:nvSpPr>
        <p:spPr bwMode="auto">
          <a:xfrm>
            <a:off x="6459654" y="2498306"/>
            <a:ext cx="1944216" cy="327025"/>
          </a:xfrm>
          <a:prstGeom prst="ellipse">
            <a:avLst/>
          </a:prstGeom>
          <a:solidFill>
            <a:srgbClr val="D2E8FA"/>
          </a:solidFill>
          <a:ln w="9525" cap="flat" cmpd="sng" algn="ctr">
            <a:solidFill>
              <a:srgbClr val="74A4C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高齢者福祉施設</a:t>
            </a: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A4463116-1CD1-DADD-F8E6-EC9F25EDE3F4}"/>
              </a:ext>
            </a:extLst>
          </p:cNvPr>
          <p:cNvSpPr/>
          <p:nvPr/>
        </p:nvSpPr>
        <p:spPr bwMode="auto">
          <a:xfrm>
            <a:off x="6459654" y="3148452"/>
            <a:ext cx="1944216" cy="327025"/>
          </a:xfrm>
          <a:prstGeom prst="ellipse">
            <a:avLst/>
          </a:prstGeom>
          <a:solidFill>
            <a:srgbClr val="D2E8FA"/>
          </a:solidFill>
          <a:ln w="9525" cap="flat" cmpd="sng" algn="ctr">
            <a:solidFill>
              <a:srgbClr val="74A4C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まちづくりセンター</a:t>
            </a:r>
          </a:p>
        </p:txBody>
      </p:sp>
      <p:sp>
        <p:nvSpPr>
          <p:cNvPr id="27" name="矢印: 左右 26">
            <a:extLst>
              <a:ext uri="{FF2B5EF4-FFF2-40B4-BE49-F238E27FC236}">
                <a16:creationId xmlns:a16="http://schemas.microsoft.com/office/drawing/2014/main" id="{BD706D71-E38B-706B-0C69-A13B78BD189B}"/>
              </a:ext>
            </a:extLst>
          </p:cNvPr>
          <p:cNvSpPr/>
          <p:nvPr/>
        </p:nvSpPr>
        <p:spPr bwMode="auto">
          <a:xfrm>
            <a:off x="5658420" y="4929705"/>
            <a:ext cx="936104" cy="432048"/>
          </a:xfrm>
          <a:prstGeom prst="leftRightArrow">
            <a:avLst/>
          </a:prstGeom>
          <a:solidFill>
            <a:srgbClr val="FFCCFF"/>
          </a:solidFill>
          <a:ln w="9525" cap="flat" cmpd="sng" algn="ctr">
            <a:solidFill>
              <a:srgbClr val="A9AAA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連携</a:t>
            </a:r>
          </a:p>
        </p:txBody>
      </p:sp>
      <p:sp>
        <p:nvSpPr>
          <p:cNvPr id="28" name="矢印: 左右 27">
            <a:extLst>
              <a:ext uri="{FF2B5EF4-FFF2-40B4-BE49-F238E27FC236}">
                <a16:creationId xmlns:a16="http://schemas.microsoft.com/office/drawing/2014/main" id="{4C8652FD-73DD-0963-A773-B16253D2FDF6}"/>
              </a:ext>
            </a:extLst>
          </p:cNvPr>
          <p:cNvSpPr/>
          <p:nvPr/>
        </p:nvSpPr>
        <p:spPr bwMode="auto">
          <a:xfrm>
            <a:off x="5658420" y="5589163"/>
            <a:ext cx="936104" cy="432048"/>
          </a:xfrm>
          <a:prstGeom prst="leftRightArrow">
            <a:avLst/>
          </a:prstGeom>
          <a:solidFill>
            <a:srgbClr val="FFCCFF"/>
          </a:solidFill>
          <a:ln w="9525" cap="flat" cmpd="sng" algn="ctr">
            <a:solidFill>
              <a:srgbClr val="A9AAA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連携</a:t>
            </a:r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50DAF888-F965-3AC4-2A6A-2321163BDF69}"/>
              </a:ext>
            </a:extLst>
          </p:cNvPr>
          <p:cNvSpPr/>
          <p:nvPr/>
        </p:nvSpPr>
        <p:spPr bwMode="auto">
          <a:xfrm>
            <a:off x="6619913" y="4991049"/>
            <a:ext cx="1511887" cy="327025"/>
          </a:xfrm>
          <a:prstGeom prst="ellipse">
            <a:avLst/>
          </a:prstGeom>
          <a:solidFill>
            <a:srgbClr val="D2E8FA"/>
          </a:solidFill>
          <a:ln w="9525" cap="flat" cmpd="sng" algn="ctr">
            <a:solidFill>
              <a:srgbClr val="74A4C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地域団体</a:t>
            </a:r>
          </a:p>
        </p:txBody>
      </p:sp>
      <p:sp>
        <p:nvSpPr>
          <p:cNvPr id="30" name="楕円 29">
            <a:extLst>
              <a:ext uri="{FF2B5EF4-FFF2-40B4-BE49-F238E27FC236}">
                <a16:creationId xmlns:a16="http://schemas.microsoft.com/office/drawing/2014/main" id="{634E6064-8E9E-CCEB-BDAD-B48182C58F3C}"/>
              </a:ext>
            </a:extLst>
          </p:cNvPr>
          <p:cNvSpPr/>
          <p:nvPr/>
        </p:nvSpPr>
        <p:spPr bwMode="auto">
          <a:xfrm>
            <a:off x="6619913" y="5641674"/>
            <a:ext cx="1511887" cy="327025"/>
          </a:xfrm>
          <a:prstGeom prst="ellipse">
            <a:avLst/>
          </a:prstGeom>
          <a:solidFill>
            <a:srgbClr val="D2E8FA"/>
          </a:solidFill>
          <a:ln w="9525" cap="flat" cmpd="sng" algn="ctr">
            <a:solidFill>
              <a:srgbClr val="74A4C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ボランティア</a:t>
            </a:r>
          </a:p>
        </p:txBody>
      </p:sp>
      <p:sp>
        <p:nvSpPr>
          <p:cNvPr id="32" name="矢印: 左右 31">
            <a:extLst>
              <a:ext uri="{FF2B5EF4-FFF2-40B4-BE49-F238E27FC236}">
                <a16:creationId xmlns:a16="http://schemas.microsoft.com/office/drawing/2014/main" id="{CD132630-A26E-B164-D53F-2329A315CC5D}"/>
              </a:ext>
            </a:extLst>
          </p:cNvPr>
          <p:cNvSpPr/>
          <p:nvPr/>
        </p:nvSpPr>
        <p:spPr bwMode="auto">
          <a:xfrm>
            <a:off x="2596484" y="2752396"/>
            <a:ext cx="936104" cy="432048"/>
          </a:xfrm>
          <a:prstGeom prst="leftRightArrow">
            <a:avLst/>
          </a:prstGeom>
          <a:solidFill>
            <a:srgbClr val="FFCCFF"/>
          </a:solidFill>
          <a:ln w="9525" cap="flat" cmpd="sng" algn="ctr">
            <a:solidFill>
              <a:srgbClr val="A9AAA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連携</a:t>
            </a: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993D5CBE-26A2-7196-FC48-F8B817A63537}"/>
              </a:ext>
            </a:extLst>
          </p:cNvPr>
          <p:cNvCxnSpPr>
            <a:stCxn id="6" idx="4"/>
            <a:endCxn id="11" idx="0"/>
          </p:cNvCxnSpPr>
          <p:nvPr/>
        </p:nvCxnSpPr>
        <p:spPr bwMode="auto">
          <a:xfrm flipH="1">
            <a:off x="3703312" y="3840918"/>
            <a:ext cx="776197" cy="323647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rgbClr val="CECEA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AA622EAE-4AC6-E3D4-4939-4EE56B69CC07}"/>
              </a:ext>
            </a:extLst>
          </p:cNvPr>
          <p:cNvCxnSpPr>
            <a:stCxn id="6" idx="4"/>
            <a:endCxn id="13" idx="0"/>
          </p:cNvCxnSpPr>
          <p:nvPr/>
        </p:nvCxnSpPr>
        <p:spPr bwMode="auto">
          <a:xfrm>
            <a:off x="4479509" y="3840918"/>
            <a:ext cx="688" cy="323647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rgbClr val="CECEA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7C248CCC-3DDD-2E09-C9EE-1936DD36103D}"/>
              </a:ext>
            </a:extLst>
          </p:cNvPr>
          <p:cNvCxnSpPr>
            <a:stCxn id="6" idx="4"/>
            <a:endCxn id="14" idx="0"/>
          </p:cNvCxnSpPr>
          <p:nvPr/>
        </p:nvCxnSpPr>
        <p:spPr bwMode="auto">
          <a:xfrm>
            <a:off x="4479509" y="3840918"/>
            <a:ext cx="777574" cy="323647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rgbClr val="CECEA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楕円 43">
            <a:extLst>
              <a:ext uri="{FF2B5EF4-FFF2-40B4-BE49-F238E27FC236}">
                <a16:creationId xmlns:a16="http://schemas.microsoft.com/office/drawing/2014/main" id="{B062DD9B-F3FE-75DE-D95D-5E3739B60E28}"/>
              </a:ext>
            </a:extLst>
          </p:cNvPr>
          <p:cNvSpPr/>
          <p:nvPr/>
        </p:nvSpPr>
        <p:spPr bwMode="auto">
          <a:xfrm>
            <a:off x="7092280" y="4224899"/>
            <a:ext cx="1653709" cy="327025"/>
          </a:xfrm>
          <a:prstGeom prst="ellipse">
            <a:avLst/>
          </a:prstGeom>
          <a:solidFill>
            <a:srgbClr val="D2E8FA"/>
          </a:solidFill>
          <a:ln w="9525" cap="flat" cmpd="sng" algn="ctr">
            <a:solidFill>
              <a:srgbClr val="74A4C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コンビニエンスストア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527E77D5-9123-2F1F-7C58-C4E447B2FE3E}"/>
              </a:ext>
            </a:extLst>
          </p:cNvPr>
          <p:cNvSpPr/>
          <p:nvPr/>
        </p:nvSpPr>
        <p:spPr bwMode="auto">
          <a:xfrm>
            <a:off x="6613118" y="6262185"/>
            <a:ext cx="845259" cy="216024"/>
          </a:xfrm>
          <a:prstGeom prst="ellipse">
            <a:avLst/>
          </a:prstGeom>
          <a:solidFill>
            <a:srgbClr val="D2E8FA"/>
          </a:solidFill>
          <a:ln w="9525" cap="flat" cmpd="sng" algn="ctr">
            <a:solidFill>
              <a:srgbClr val="74A4C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Text Box 319">
            <a:extLst>
              <a:ext uri="{FF2B5EF4-FFF2-40B4-BE49-F238E27FC236}">
                <a16:creationId xmlns:a16="http://schemas.microsoft.com/office/drawing/2014/main" id="{9F8CF242-448B-A4D8-6161-83839D1ED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2691" y="6241410"/>
            <a:ext cx="141577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：ステークホルダ</a:t>
            </a:r>
          </a:p>
        </p:txBody>
      </p:sp>
      <p:sp>
        <p:nvSpPr>
          <p:cNvPr id="47" name="矢印: 左右 46">
            <a:extLst>
              <a:ext uri="{FF2B5EF4-FFF2-40B4-BE49-F238E27FC236}">
                <a16:creationId xmlns:a16="http://schemas.microsoft.com/office/drawing/2014/main" id="{BB9AAA1A-3FCA-0C27-1F81-9442E4DA86EE}"/>
              </a:ext>
            </a:extLst>
          </p:cNvPr>
          <p:cNvSpPr/>
          <p:nvPr/>
        </p:nvSpPr>
        <p:spPr bwMode="auto">
          <a:xfrm>
            <a:off x="2606978" y="5259434"/>
            <a:ext cx="936104" cy="432048"/>
          </a:xfrm>
          <a:prstGeom prst="leftRightArrow">
            <a:avLst/>
          </a:prstGeom>
          <a:solidFill>
            <a:srgbClr val="FFCCFF"/>
          </a:solidFill>
          <a:ln w="9525" cap="flat" cmpd="sng" algn="ctr">
            <a:solidFill>
              <a:srgbClr val="A9AAA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相互賃貸</a:t>
            </a:r>
          </a:p>
        </p:txBody>
      </p:sp>
      <p:sp>
        <p:nvSpPr>
          <p:cNvPr id="7" name="矢印: 左右 6">
            <a:extLst>
              <a:ext uri="{FF2B5EF4-FFF2-40B4-BE49-F238E27FC236}">
                <a16:creationId xmlns:a16="http://schemas.microsoft.com/office/drawing/2014/main" id="{EE54E53C-8F81-A11C-A1B8-FD1E9CCFD179}"/>
              </a:ext>
            </a:extLst>
          </p:cNvPr>
          <p:cNvSpPr/>
          <p:nvPr/>
        </p:nvSpPr>
        <p:spPr bwMode="auto">
          <a:xfrm>
            <a:off x="5658420" y="2852936"/>
            <a:ext cx="936104" cy="432048"/>
          </a:xfrm>
          <a:prstGeom prst="leftRightArrow">
            <a:avLst/>
          </a:prstGeom>
          <a:solidFill>
            <a:srgbClr val="FFCCFF"/>
          </a:solidFill>
          <a:ln w="9525" cap="flat" cmpd="sng" algn="ctr">
            <a:solidFill>
              <a:srgbClr val="A9AAA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事業連携</a:t>
            </a:r>
          </a:p>
        </p:txBody>
      </p:sp>
      <p:sp>
        <p:nvSpPr>
          <p:cNvPr id="49" name="矢印: 上下 48">
            <a:extLst>
              <a:ext uri="{FF2B5EF4-FFF2-40B4-BE49-F238E27FC236}">
                <a16:creationId xmlns:a16="http://schemas.microsoft.com/office/drawing/2014/main" id="{76FCE325-A580-C95E-9825-35E50B74A9B7}"/>
              </a:ext>
            </a:extLst>
          </p:cNvPr>
          <p:cNvSpPr/>
          <p:nvPr/>
        </p:nvSpPr>
        <p:spPr bwMode="auto">
          <a:xfrm>
            <a:off x="4214571" y="1737353"/>
            <a:ext cx="498957" cy="1213845"/>
          </a:xfrm>
          <a:prstGeom prst="upDownArrow">
            <a:avLst/>
          </a:prstGeom>
          <a:solidFill>
            <a:srgbClr val="FFCCFF"/>
          </a:solidFill>
          <a:ln w="9525" cap="flat" cmpd="sng" algn="ctr">
            <a:solidFill>
              <a:srgbClr val="A9AAA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図書館サービス</a:t>
            </a:r>
            <a:endParaRPr kumimoji="1" lang="ja-JP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2275589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3466</TotalTime>
  <Words>83</Words>
  <Application>Microsoft Office PowerPoint</Application>
  <PresentationFormat>画面に合わせる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Times New Roman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m-nakamura</dc:creator>
  <cp:lastModifiedBy>中村 元治</cp:lastModifiedBy>
  <cp:revision>179</cp:revision>
  <dcterms:created xsi:type="dcterms:W3CDTF">2005-12-14T05:53:00Z</dcterms:created>
  <dcterms:modified xsi:type="dcterms:W3CDTF">2025-10-11T20:00:32Z</dcterms:modified>
</cp:coreProperties>
</file>