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removePersonalInfoOnSave="1" saveSubsetFonts="1" autoCompressPictures="0">
  <p:sldMasterIdLst>
    <p:sldMasterId id="2147483658" r:id="rId1"/>
  </p:sldMasterIdLst>
  <p:notesMasterIdLst>
    <p:notesMasterId r:id="rId3"/>
  </p:notesMasterIdLst>
  <p:handoutMasterIdLst>
    <p:handoutMasterId r:id="rId4"/>
  </p:handoutMasterIdLst>
  <p:sldIdLst>
    <p:sldId id="507" r:id="rId2"/>
  </p:sldIdLst>
  <p:sldSz cx="9906000" cy="6858000" type="A4"/>
  <p:notesSz cx="6858000" cy="9144000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メイリオ" panose="020B0604030504040204" pitchFamily="50" charset="-128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メイリオ" panose="020B0604030504040204" pitchFamily="50" charset="-128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メイリオ" panose="020B0604030504040204" pitchFamily="50" charset="-128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メイリオ" panose="020B0604030504040204" pitchFamily="50" charset="-128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メイリオ" panose="020B0604030504040204" pitchFamily="50" charset="-128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メイリオ" panose="020B0604030504040204" pitchFamily="50" charset="-128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メイリオ" panose="020B0604030504040204" pitchFamily="50" charset="-128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メイリオ" panose="020B0604030504040204" pitchFamily="50" charset="-128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メイリオ" panose="020B0604030504040204" pitchFamily="50" charset="-128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185">
          <p15:clr>
            <a:srgbClr val="A4A3A4"/>
          </p15:clr>
        </p15:guide>
        <p15:guide id="3" orient="horz" pos="3135">
          <p15:clr>
            <a:srgbClr val="A4A3A4"/>
          </p15:clr>
        </p15:guide>
        <p15:guide id="4" orient="horz" pos="3974">
          <p15:clr>
            <a:srgbClr val="A4A3A4"/>
          </p15:clr>
        </p15:guide>
        <p15:guide id="5" orient="horz" pos="391">
          <p15:clr>
            <a:srgbClr val="A4A3A4"/>
          </p15:clr>
        </p15:guide>
        <p15:guide id="6" pos="512">
          <p15:clr>
            <a:srgbClr val="A4A3A4"/>
          </p15:clr>
        </p15:guide>
        <p15:guide id="7" pos="5728">
          <p15:clr>
            <a:srgbClr val="A4A3A4"/>
          </p15:clr>
        </p15:guide>
        <p15:guide id="8" pos="3120">
          <p15:clr>
            <a:srgbClr val="A4A3A4"/>
          </p15:clr>
        </p15:guide>
        <p15:guide id="9" pos="2145">
          <p15:clr>
            <a:srgbClr val="A4A3A4"/>
          </p15:clr>
        </p15:guide>
        <p15:guide id="10" pos="409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D2088"/>
    <a:srgbClr val="7F7F7F"/>
    <a:srgbClr val="CCC500"/>
    <a:srgbClr val="173E78"/>
    <a:srgbClr val="5DA0D7"/>
    <a:srgbClr val="FFFFFF"/>
    <a:srgbClr val="4D4D4D"/>
    <a:srgbClr val="7777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42" autoAdjust="0"/>
    <p:restoredTop sz="94687" autoAdjust="0"/>
  </p:normalViewPr>
  <p:slideViewPr>
    <p:cSldViewPr snapToGrid="0">
      <p:cViewPr varScale="1">
        <p:scale>
          <a:sx n="101" d="100"/>
          <a:sy n="101" d="100"/>
        </p:scale>
        <p:origin x="810" y="102"/>
      </p:cViewPr>
      <p:guideLst>
        <p:guide orient="horz" pos="2160"/>
        <p:guide orient="horz" pos="1185"/>
        <p:guide orient="horz" pos="3135"/>
        <p:guide orient="horz" pos="3974"/>
        <p:guide orient="horz" pos="391"/>
        <p:guide pos="512"/>
        <p:guide pos="5728"/>
        <p:guide pos="3120"/>
        <p:guide pos="2145"/>
        <p:guide pos="409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97" d="100"/>
          <a:sy n="97" d="100"/>
        </p:scale>
        <p:origin x="-3654" y="-108"/>
      </p:cViewPr>
      <p:guideLst>
        <p:guide orient="horz" pos="2880"/>
        <p:guide pos="216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3BB6D483-D353-FCF7-6861-E7396D5284A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7E1E25CF-298F-61DD-E48A-4BE1D5515E8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8E5D349E-93FD-4B8A-9B39-EE965112D7B6}" type="datetimeFigureOut">
              <a:rPr lang="ja-JP" altLang="en-US"/>
              <a:pPr>
                <a:defRPr/>
              </a:pPr>
              <a:t>2023/8/8</a:t>
            </a:fld>
            <a:endParaRPr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03F2CFFD-366C-2A55-F324-9D0EC7B142A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F77330F6-4C6E-ABD9-F710-2B2501FC9D9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3D42C7B3-5FC7-4A49-8800-5E9A0C0BC21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DD94B42A-5423-4E96-B375-94B5B8C4820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74B295E6-0BAC-73C9-9FB2-C18440562756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4D0FADFC-9179-411F-B753-387AFCA445A5}" type="datetimeFigureOut">
              <a:rPr lang="ja-JP" altLang="en-US"/>
              <a:pPr>
                <a:defRPr/>
              </a:pPr>
              <a:t>2023/8/8</a:t>
            </a:fld>
            <a:endParaRPr lang="ja-JP" altLang="en-US"/>
          </a:p>
        </p:txBody>
      </p:sp>
      <p:sp>
        <p:nvSpPr>
          <p:cNvPr id="4" name="スライド イメージ プレースホルダー 3">
            <a:extLst>
              <a:ext uri="{FF2B5EF4-FFF2-40B4-BE49-F238E27FC236}">
                <a16:creationId xmlns:a16="http://schemas.microsoft.com/office/drawing/2014/main" id="{7EADFF21-4B46-F46B-0308-7DCA1B97E6E8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ー 4">
            <a:extLst>
              <a:ext uri="{FF2B5EF4-FFF2-40B4-BE49-F238E27FC236}">
                <a16:creationId xmlns:a16="http://schemas.microsoft.com/office/drawing/2014/main" id="{8B9580C2-8B8E-6D18-73F7-294E702426B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ja-JP" altLang="en-US" noProof="0"/>
              <a:t>マスター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FCCAE77-821E-C535-FE9C-9E48D2753142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CBFBBA1-9E6E-CDE8-F67B-ADAAD556FB4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A16D209C-38C1-4E4E-A17C-44B49F968AD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/>
              <a:t>https://www.nikko-technical.co.jp/?p=signage</a:t>
            </a:r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16D209C-38C1-4E4E-A17C-44B49F968AD4}" type="slidenum">
              <a:rPr lang="ja-JP" altLang="en-US" smtClean="0"/>
              <a:pPr>
                <a:defRPr/>
              </a:pPr>
              <a:t>0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1022034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C Banner">
            <a:extLst>
              <a:ext uri="{FF2B5EF4-FFF2-40B4-BE49-F238E27FC236}">
                <a16:creationId xmlns:a16="http://schemas.microsoft.com/office/drawing/2014/main" id="{918C5BFF-D065-4956-A3B6-7B8F167B7EA7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6553200"/>
            <a:ext cx="9906000" cy="306388"/>
          </a:xfrm>
          <a:prstGeom prst="rect">
            <a:avLst/>
          </a:prstGeom>
          <a:solidFill>
            <a:srgbClr val="1D2088"/>
          </a:solidFill>
          <a:ln>
            <a:noFill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endParaRPr lang="en-US" altLang="ja-JP" sz="12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3" name="AC Banner">
            <a:extLst>
              <a:ext uri="{FF2B5EF4-FFF2-40B4-BE49-F238E27FC236}">
                <a16:creationId xmlns:a16="http://schemas.microsoft.com/office/drawing/2014/main" id="{C484E1DD-E19E-780C-EB79-4BB4B08B50A8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9906000" cy="620713"/>
          </a:xfrm>
          <a:prstGeom prst="rect">
            <a:avLst/>
          </a:prstGeom>
          <a:solidFill>
            <a:srgbClr val="1D2088"/>
          </a:solidFill>
          <a:ln>
            <a:noFill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endParaRPr lang="en-US" altLang="ja-JP" sz="1200">
              <a:latin typeface="Times New Roman" pitchFamily="18" charset="0"/>
            </a:endParaRPr>
          </a:p>
        </p:txBody>
      </p:sp>
      <p:sp>
        <p:nvSpPr>
          <p:cNvPr id="4" name="Line 5">
            <a:extLst>
              <a:ext uri="{FF2B5EF4-FFF2-40B4-BE49-F238E27FC236}">
                <a16:creationId xmlns:a16="http://schemas.microsoft.com/office/drawing/2014/main" id="{A7D8F561-CE6F-49BF-ADC4-0259384BE7F6}"/>
              </a:ext>
            </a:extLst>
          </p:cNvPr>
          <p:cNvSpPr>
            <a:spLocks noChangeShapeType="1"/>
          </p:cNvSpPr>
          <p:nvPr userDrawn="1"/>
        </p:nvSpPr>
        <p:spPr bwMode="gray">
          <a:xfrm>
            <a:off x="0" y="620713"/>
            <a:ext cx="99060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/>
          <a:p>
            <a:endParaRPr lang="ja-JP" altLang="en-US"/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AF121939-9DB2-E320-D6E1-BCCAEFAB6F0C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639763"/>
            <a:ext cx="9906000" cy="36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wrap="none"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eaLnBrk="1" hangingPunct="1">
              <a:defRPr/>
            </a:pPr>
            <a:endParaRPr lang="ja-JP" altLang="en-US"/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BFF92613-16F3-1DEB-5854-55533C15ECF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6489700"/>
            <a:ext cx="9906000" cy="36513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wrap="none"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eaLnBrk="1" hangingPunct="1">
              <a:defRPr/>
            </a:pPr>
            <a:endParaRPr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20D7CFE6-27CD-770C-B110-02E90F38233C}"/>
              </a:ext>
            </a:extLst>
          </p:cNvPr>
          <p:cNvSpPr txBox="1">
            <a:spLocks/>
          </p:cNvSpPr>
          <p:nvPr userDrawn="1"/>
        </p:nvSpPr>
        <p:spPr>
          <a:xfrm>
            <a:off x="4521200" y="6556375"/>
            <a:ext cx="5256213" cy="257175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ja-JP"/>
            </a:defPPr>
            <a:lvl1pPr marL="0" algn="r" defTabSz="914400" rtl="0" eaLnBrk="1" latinLnBrk="0" hangingPunct="1">
              <a:defRPr kumimoji="1" sz="1000" b="1" kern="1200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b="0" dirty="0">
                <a:solidFill>
                  <a:schemeClr val="bg1"/>
                </a:solidFill>
              </a:rPr>
              <a:t>Copyright © </a:t>
            </a:r>
            <a:r>
              <a:rPr lang="ja-JP" altLang="en-US" b="0" dirty="0">
                <a:solidFill>
                  <a:schemeClr val="bg1"/>
                </a:solidFill>
              </a:rPr>
              <a:t>システムドキュメントの作り方 </a:t>
            </a:r>
            <a:r>
              <a:rPr lang="en-US" altLang="ja-JP" b="0" dirty="0">
                <a:solidFill>
                  <a:schemeClr val="bg1"/>
                </a:solidFill>
              </a:rPr>
              <a:t>All Rights Reserved.</a:t>
            </a:r>
            <a:endParaRPr lang="ja-JP" altLang="en-US" dirty="0">
              <a:solidFill>
                <a:schemeClr val="bg1"/>
              </a:solidFill>
            </a:endParaRPr>
          </a:p>
        </p:txBody>
      </p:sp>
      <p:sp>
        <p:nvSpPr>
          <p:cNvPr id="12" name="タイトル 1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ja-JP" altLang="en-US" dirty="0"/>
              <a:t>役割分担</a:t>
            </a:r>
          </a:p>
        </p:txBody>
      </p:sp>
      <p:sp>
        <p:nvSpPr>
          <p:cNvPr id="8" name="フッター プレースホルダー 3">
            <a:extLst>
              <a:ext uri="{FF2B5EF4-FFF2-40B4-BE49-F238E27FC236}">
                <a16:creationId xmlns:a16="http://schemas.microsoft.com/office/drawing/2014/main" id="{2F856344-9179-0189-EA50-D627F4C80E2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solidFill>
            <a:schemeClr val="bg2"/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949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>
            <a:extLst>
              <a:ext uri="{FF2B5EF4-FFF2-40B4-BE49-F238E27FC236}">
                <a16:creationId xmlns:a16="http://schemas.microsoft.com/office/drawing/2014/main" id="{E21EEA30-3F2B-8F05-1FF1-B904C504B29D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273050" y="152400"/>
            <a:ext cx="93599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6" name="フッター プレースホルダー 3">
            <a:extLst>
              <a:ext uri="{FF2B5EF4-FFF2-40B4-BE49-F238E27FC236}">
                <a16:creationId xmlns:a16="http://schemas.microsoft.com/office/drawing/2014/main" id="{D16E65B8-4F65-C784-F984-2CCAD608579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2075" y="6575425"/>
            <a:ext cx="633413" cy="201613"/>
          </a:xfrm>
          <a:prstGeom prst="rect">
            <a:avLst/>
          </a:prstGeom>
          <a:solidFill>
            <a:srgbClr val="EAEAEA"/>
          </a:solidFill>
          <a:ln>
            <a:noFill/>
          </a:ln>
        </p:spPr>
        <p:txBody>
          <a:bodyPr wrap="square" lIns="0" tIns="36000" rIns="0" bIns="18000" anchor="ctr" anchorCtr="0">
            <a:spAutoFit/>
          </a:bodyPr>
          <a:lstStyle>
            <a:lvl1pPr algn="ctr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 sz="800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14" r:id="rId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22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タイトル 1">
            <a:extLst>
              <a:ext uri="{FF2B5EF4-FFF2-40B4-BE49-F238E27FC236}">
                <a16:creationId xmlns:a16="http://schemas.microsoft.com/office/drawing/2014/main" id="{44855067-7C59-5973-B0F7-2272A23A37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dirty="0"/>
              <a:t>役割分担票</a:t>
            </a:r>
          </a:p>
        </p:txBody>
      </p:sp>
      <p:sp>
        <p:nvSpPr>
          <p:cNvPr id="17485" name="Rectangle 4">
            <a:extLst>
              <a:ext uri="{FF2B5EF4-FFF2-40B4-BE49-F238E27FC236}">
                <a16:creationId xmlns:a16="http://schemas.microsoft.com/office/drawing/2014/main" id="{436E2A18-ECBE-5382-71A5-83EA9A5209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2490" y="1134805"/>
            <a:ext cx="6769100" cy="36036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rgbClr val="7F7E82"/>
            </a:solidFill>
            <a:miter lim="800000"/>
            <a:headEnd/>
            <a:tailEnd/>
          </a:ln>
        </p:spPr>
        <p:txBody>
          <a:bodyPr lIns="36000" tIns="0" rIns="36000" bIns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ja-JP" altLang="en-US" sz="1200" ker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タスク内容</a:t>
            </a:r>
          </a:p>
        </p:txBody>
      </p:sp>
      <p:sp>
        <p:nvSpPr>
          <p:cNvPr id="17486" name="Rectangle 3">
            <a:extLst>
              <a:ext uri="{FF2B5EF4-FFF2-40B4-BE49-F238E27FC236}">
                <a16:creationId xmlns:a16="http://schemas.microsoft.com/office/drawing/2014/main" id="{7629C98E-7AD9-D71E-64F1-26C4648C69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8753" y="1568192"/>
            <a:ext cx="1873250" cy="504825"/>
          </a:xfrm>
          <a:prstGeom prst="rect">
            <a:avLst/>
          </a:prstGeom>
          <a:solidFill>
            <a:srgbClr val="FFFFFF"/>
          </a:solidFill>
          <a:ln w="9525">
            <a:solidFill>
              <a:srgbClr val="7F7E82"/>
            </a:solidFill>
            <a:miter lim="800000"/>
            <a:headEnd/>
            <a:tailEnd/>
          </a:ln>
        </p:spPr>
        <p:txBody>
          <a:bodyPr lIns="36000" tIns="0" rIns="36000" bIns="0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ja-JP" altLang="en-US" sz="1200" kern="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実現したい機能要件の確認</a:t>
            </a:r>
          </a:p>
        </p:txBody>
      </p:sp>
      <p:sp>
        <p:nvSpPr>
          <p:cNvPr id="17487" name="Rectangle 4">
            <a:extLst>
              <a:ext uri="{FF2B5EF4-FFF2-40B4-BE49-F238E27FC236}">
                <a16:creationId xmlns:a16="http://schemas.microsoft.com/office/drawing/2014/main" id="{0FD4136E-0BA0-11CC-4486-8091E05D30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3440" y="1568192"/>
            <a:ext cx="4248150" cy="504825"/>
          </a:xfrm>
          <a:prstGeom prst="rect">
            <a:avLst/>
          </a:prstGeom>
          <a:solidFill>
            <a:srgbClr val="FFFFFF"/>
          </a:solidFill>
          <a:ln w="9525">
            <a:solidFill>
              <a:srgbClr val="7F7E82"/>
            </a:solidFill>
            <a:miter lim="800000"/>
            <a:headEnd/>
            <a:tailEnd/>
          </a:ln>
        </p:spPr>
        <p:txBody>
          <a:bodyPr lIns="36000" tIns="0" rIns="36000" bIns="0" anchor="ctr"/>
          <a:lstStyle/>
          <a:p>
            <a:pPr marL="177800" indent="-177800" eaLnBrk="1" fontAlgn="auto" hangingPunct="1">
              <a:spcBef>
                <a:spcPts val="0"/>
              </a:spcBef>
              <a:spcAft>
                <a:spcPts val="0"/>
              </a:spcAft>
              <a:buClr>
                <a:srgbClr val="F79646"/>
              </a:buClr>
              <a:buSzPct val="100000"/>
              <a:buFont typeface="Arial" pitchFamily="34" charset="0"/>
              <a:buChar char="►"/>
              <a:defRPr/>
            </a:pPr>
            <a:r>
              <a:rPr kumimoji="0" lang="ja-JP" altLang="en-US" sz="1200" kern="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システムを導入する目的、管理要件、利用者等をヒアリングし、新原価計算システムで実現したい必要機能を確認する</a:t>
            </a:r>
            <a:endParaRPr kumimoji="0" lang="en-US" altLang="ja-JP" sz="1200" kern="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7488" name="Rectangle 3">
            <a:extLst>
              <a:ext uri="{FF2B5EF4-FFF2-40B4-BE49-F238E27FC236}">
                <a16:creationId xmlns:a16="http://schemas.microsoft.com/office/drawing/2014/main" id="{93912E76-7B30-FC24-F36C-CFCD83AA9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11815" y="1134805"/>
            <a:ext cx="936625" cy="14446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rgbClr val="80808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ja-JP" altLang="en-US" sz="1100" kern="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役割分担</a:t>
            </a:r>
          </a:p>
        </p:txBody>
      </p:sp>
      <p:sp>
        <p:nvSpPr>
          <p:cNvPr id="17489" name="Rectangle 3">
            <a:extLst>
              <a:ext uri="{FF2B5EF4-FFF2-40B4-BE49-F238E27FC236}">
                <a16:creationId xmlns:a16="http://schemas.microsoft.com/office/drawing/2014/main" id="{8F5846B0-46BF-6718-9661-ADA1EFDAD7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11815" y="1315780"/>
            <a:ext cx="431800" cy="17938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rgbClr val="808080"/>
            </a:solidFill>
            <a:miter lim="800000"/>
            <a:headEnd/>
            <a:tailEnd/>
          </a:ln>
        </p:spPr>
        <p:txBody>
          <a:bodyPr wrap="none" lIns="0" tIns="36000" rIns="0" bIns="3600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ja-JP" altLang="en-US" sz="1050" kern="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貴社</a:t>
            </a:r>
          </a:p>
        </p:txBody>
      </p:sp>
      <p:sp>
        <p:nvSpPr>
          <p:cNvPr id="17490" name="Rectangle 3">
            <a:extLst>
              <a:ext uri="{FF2B5EF4-FFF2-40B4-BE49-F238E27FC236}">
                <a16:creationId xmlns:a16="http://schemas.microsoft.com/office/drawing/2014/main" id="{EB332336-9CB1-D01E-385B-99AA99576F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16640" y="1315780"/>
            <a:ext cx="431800" cy="17938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rgbClr val="808080"/>
            </a:solidFill>
            <a:miter lim="800000"/>
            <a:headEnd/>
            <a:tailEnd/>
          </a:ln>
        </p:spPr>
        <p:txBody>
          <a:bodyPr wrap="none" lIns="0" tIns="36000" rIns="0" bIns="3600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ja-JP" altLang="en-US" sz="1050" kern="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弊社</a:t>
            </a:r>
          </a:p>
        </p:txBody>
      </p:sp>
      <p:sp>
        <p:nvSpPr>
          <p:cNvPr id="17491" name="Rectangle 3">
            <a:extLst>
              <a:ext uri="{FF2B5EF4-FFF2-40B4-BE49-F238E27FC236}">
                <a16:creationId xmlns:a16="http://schemas.microsoft.com/office/drawing/2014/main" id="{D2D87956-979F-7D70-1E76-3CC0A6F867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11815" y="1568192"/>
            <a:ext cx="431800" cy="504825"/>
          </a:xfrm>
          <a:prstGeom prst="rect">
            <a:avLst/>
          </a:prstGeom>
          <a:solidFill>
            <a:srgbClr val="FFFFFF"/>
          </a:solidFill>
          <a:ln w="9525">
            <a:solidFill>
              <a:srgbClr val="7F7E82"/>
            </a:solidFill>
            <a:miter lim="800000"/>
            <a:headEnd/>
            <a:tailEnd/>
          </a:ln>
        </p:spPr>
        <p:txBody>
          <a:bodyPr lIns="36000" tIns="0" rIns="36000" bIns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ja-JP" altLang="en-US" sz="1200" kern="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</a:t>
            </a:r>
          </a:p>
        </p:txBody>
      </p:sp>
      <p:sp>
        <p:nvSpPr>
          <p:cNvPr id="17492" name="Rectangle 3">
            <a:extLst>
              <a:ext uri="{FF2B5EF4-FFF2-40B4-BE49-F238E27FC236}">
                <a16:creationId xmlns:a16="http://schemas.microsoft.com/office/drawing/2014/main" id="{9F14F575-CC75-55B7-E314-9FBE1E09BB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16640" y="1568192"/>
            <a:ext cx="431800" cy="504825"/>
          </a:xfrm>
          <a:prstGeom prst="rect">
            <a:avLst/>
          </a:prstGeom>
          <a:solidFill>
            <a:srgbClr val="FFFFFF"/>
          </a:solidFill>
          <a:ln w="9525">
            <a:solidFill>
              <a:srgbClr val="7F7E82"/>
            </a:solidFill>
            <a:miter lim="800000"/>
            <a:headEnd/>
            <a:tailEnd/>
          </a:ln>
        </p:spPr>
        <p:txBody>
          <a:bodyPr lIns="36000" tIns="0" rIns="36000" bIns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ja-JP" altLang="en-US" sz="1400" kern="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◎</a:t>
            </a:r>
          </a:p>
        </p:txBody>
      </p:sp>
      <p:sp>
        <p:nvSpPr>
          <p:cNvPr id="17493" name="Rectangle 3">
            <a:extLst>
              <a:ext uri="{FF2B5EF4-FFF2-40B4-BE49-F238E27FC236}">
                <a16:creationId xmlns:a16="http://schemas.microsoft.com/office/drawing/2014/main" id="{0C05C5A5-569D-4700-1C29-3B22C73B39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2490" y="1566605"/>
            <a:ext cx="504825" cy="504825"/>
          </a:xfrm>
          <a:prstGeom prst="rect">
            <a:avLst/>
          </a:prstGeom>
          <a:solidFill>
            <a:srgbClr val="FFFFFF"/>
          </a:solidFill>
          <a:ln w="9525">
            <a:solidFill>
              <a:srgbClr val="7F7E82"/>
            </a:solidFill>
            <a:miter lim="800000"/>
            <a:headEnd/>
            <a:tailEnd/>
          </a:ln>
        </p:spPr>
        <p:txBody>
          <a:bodyPr lIns="36000" tIns="0" rIns="0" bIns="0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ja-JP" sz="1200" kern="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1.1</a:t>
            </a:r>
            <a:endParaRPr kumimoji="0" lang="ja-JP" altLang="en-US" sz="1200" kern="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7494" name="Rectangle 3">
            <a:extLst>
              <a:ext uri="{FF2B5EF4-FFF2-40B4-BE49-F238E27FC236}">
                <a16:creationId xmlns:a16="http://schemas.microsoft.com/office/drawing/2014/main" id="{A5A661B0-E948-61AC-0326-A51221F676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83028" y="1566605"/>
            <a:ext cx="1657350" cy="504825"/>
          </a:xfrm>
          <a:prstGeom prst="rect">
            <a:avLst/>
          </a:prstGeom>
          <a:solidFill>
            <a:srgbClr val="FFFFFF"/>
          </a:solidFill>
          <a:ln w="9525">
            <a:solidFill>
              <a:srgbClr val="7F7E82"/>
            </a:solidFill>
            <a:miter lim="800000"/>
            <a:headEnd/>
            <a:tailEnd/>
          </a:ln>
        </p:spPr>
        <p:txBody>
          <a:bodyPr lIns="36000" tIns="0" rIns="36000" bIns="0" anchor="ctr"/>
          <a:lstStyle/>
          <a:p>
            <a:pPr marL="92075" indent="-92075" eaLnBrk="1" fontAlgn="auto" hangingPunct="1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Font typeface="Arial" panose="020B0604020202020204" pitchFamily="34" charset="0"/>
              <a:buChar char="•"/>
              <a:defRPr/>
            </a:pPr>
            <a:r>
              <a:rPr kumimoji="0" lang="ja-JP" altLang="en-US" sz="1200" kern="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機能概要</a:t>
            </a:r>
          </a:p>
        </p:txBody>
      </p:sp>
      <p:sp>
        <p:nvSpPr>
          <p:cNvPr id="17495" name="Rectangle 4">
            <a:extLst>
              <a:ext uri="{FF2B5EF4-FFF2-40B4-BE49-F238E27FC236}">
                <a16:creationId xmlns:a16="http://schemas.microsoft.com/office/drawing/2014/main" id="{1B02222C-0EAE-B017-ED4F-78FFD1785C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83028" y="1134805"/>
            <a:ext cx="1657350" cy="36036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rgbClr val="7F7E82"/>
            </a:solidFill>
            <a:miter lim="800000"/>
            <a:headEnd/>
            <a:tailEnd/>
          </a:ln>
        </p:spPr>
        <p:txBody>
          <a:bodyPr lIns="36000" tIns="0" rIns="36000" bIns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ja-JP" altLang="en-US" sz="1200" kern="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主な成果物</a:t>
            </a:r>
          </a:p>
        </p:txBody>
      </p:sp>
      <p:sp>
        <p:nvSpPr>
          <p:cNvPr id="17496" name="テキスト ボックス 86">
            <a:extLst>
              <a:ext uri="{FF2B5EF4-FFF2-40B4-BE49-F238E27FC236}">
                <a16:creationId xmlns:a16="http://schemas.microsoft.com/office/drawing/2014/main" id="{A7067462-4B94-7E60-538B-6AF53DE594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2490" y="796667"/>
            <a:ext cx="162083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ja-JP" sz="1600" b="1">
                <a:solidFill>
                  <a:srgbClr val="00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【</a:t>
            </a:r>
            <a:r>
              <a:rPr lang="ja-JP" altLang="en-US" sz="1600" b="1">
                <a:solidFill>
                  <a:srgbClr val="00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１．現状調査</a:t>
            </a:r>
            <a:r>
              <a:rPr lang="en-US" altLang="ja-JP" sz="1600" b="1">
                <a:solidFill>
                  <a:srgbClr val="00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】</a:t>
            </a:r>
            <a:endParaRPr lang="ja-JP" altLang="en-US" sz="1600" b="1">
              <a:solidFill>
                <a:srgbClr val="000000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17497" name="Rectangle 3">
            <a:extLst>
              <a:ext uri="{FF2B5EF4-FFF2-40B4-BE49-F238E27FC236}">
                <a16:creationId xmlns:a16="http://schemas.microsoft.com/office/drawing/2014/main" id="{40DDDDBD-F9F5-F960-DC00-9CAC9CFC7E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8753" y="2144455"/>
            <a:ext cx="1873250" cy="504825"/>
          </a:xfrm>
          <a:prstGeom prst="rect">
            <a:avLst/>
          </a:prstGeom>
          <a:solidFill>
            <a:srgbClr val="FFFFFF"/>
          </a:solidFill>
          <a:ln w="9525">
            <a:solidFill>
              <a:srgbClr val="7F7E82"/>
            </a:solidFill>
            <a:miter lim="800000"/>
            <a:headEnd/>
            <a:tailEnd/>
          </a:ln>
        </p:spPr>
        <p:txBody>
          <a:bodyPr lIns="36000" tIns="0" rIns="36000" bIns="0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ja-JP" altLang="en-US" sz="1200" kern="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新システム構成の確認</a:t>
            </a:r>
          </a:p>
        </p:txBody>
      </p:sp>
      <p:sp>
        <p:nvSpPr>
          <p:cNvPr id="17498" name="Rectangle 4">
            <a:extLst>
              <a:ext uri="{FF2B5EF4-FFF2-40B4-BE49-F238E27FC236}">
                <a16:creationId xmlns:a16="http://schemas.microsoft.com/office/drawing/2014/main" id="{693F5DEC-303F-D49E-09CD-BE069D7821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3440" y="2144455"/>
            <a:ext cx="4248150" cy="504825"/>
          </a:xfrm>
          <a:prstGeom prst="rect">
            <a:avLst/>
          </a:prstGeom>
          <a:solidFill>
            <a:srgbClr val="FFFFFF"/>
          </a:solidFill>
          <a:ln w="9525">
            <a:solidFill>
              <a:srgbClr val="7F7E82"/>
            </a:solidFill>
            <a:miter lim="800000"/>
            <a:headEnd/>
            <a:tailEnd/>
          </a:ln>
        </p:spPr>
        <p:txBody>
          <a:bodyPr lIns="36000" tIns="0" rIns="36000" bIns="0" anchor="ctr"/>
          <a:lstStyle/>
          <a:p>
            <a:pPr marL="177800" indent="-177800" eaLnBrk="1" fontAlgn="auto" hangingPunct="1">
              <a:spcBef>
                <a:spcPts val="0"/>
              </a:spcBef>
              <a:spcAft>
                <a:spcPts val="0"/>
              </a:spcAft>
              <a:buClr>
                <a:srgbClr val="F79646"/>
              </a:buClr>
              <a:buSzPct val="100000"/>
              <a:buFont typeface="Arial" pitchFamily="34" charset="0"/>
              <a:buChar char="►"/>
              <a:defRPr/>
            </a:pPr>
            <a:r>
              <a:rPr kumimoji="0" lang="ja-JP" altLang="en-US" sz="1200" kern="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新原価計算システムと連携する周辺システムの構成と、それぞれのシステムが備えている機能を確認する</a:t>
            </a:r>
            <a:endParaRPr kumimoji="0" lang="en-US" altLang="ja-JP" sz="1200" kern="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7499" name="Rectangle 3">
            <a:extLst>
              <a:ext uri="{FF2B5EF4-FFF2-40B4-BE49-F238E27FC236}">
                <a16:creationId xmlns:a16="http://schemas.microsoft.com/office/drawing/2014/main" id="{987C2CEE-9790-856B-F994-8132C61B2E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11815" y="2144455"/>
            <a:ext cx="431800" cy="504825"/>
          </a:xfrm>
          <a:prstGeom prst="rect">
            <a:avLst/>
          </a:prstGeom>
          <a:solidFill>
            <a:srgbClr val="FFFFFF"/>
          </a:solidFill>
          <a:ln w="9525">
            <a:solidFill>
              <a:srgbClr val="7F7E82"/>
            </a:solidFill>
            <a:miter lim="800000"/>
            <a:headEnd/>
            <a:tailEnd/>
          </a:ln>
        </p:spPr>
        <p:txBody>
          <a:bodyPr lIns="36000" tIns="0" rIns="36000" bIns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ja-JP" altLang="en-US" sz="1200" kern="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</a:t>
            </a:r>
          </a:p>
        </p:txBody>
      </p:sp>
      <p:sp>
        <p:nvSpPr>
          <p:cNvPr id="17500" name="Rectangle 3">
            <a:extLst>
              <a:ext uri="{FF2B5EF4-FFF2-40B4-BE49-F238E27FC236}">
                <a16:creationId xmlns:a16="http://schemas.microsoft.com/office/drawing/2014/main" id="{47D8939E-6BA8-4BB8-EDB7-EF95B4657D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16640" y="2144455"/>
            <a:ext cx="431800" cy="504825"/>
          </a:xfrm>
          <a:prstGeom prst="rect">
            <a:avLst/>
          </a:prstGeom>
          <a:solidFill>
            <a:srgbClr val="FFFFFF"/>
          </a:solidFill>
          <a:ln w="9525">
            <a:solidFill>
              <a:srgbClr val="7F7E82"/>
            </a:solidFill>
            <a:miter lim="800000"/>
            <a:headEnd/>
            <a:tailEnd/>
          </a:ln>
        </p:spPr>
        <p:txBody>
          <a:bodyPr lIns="36000" tIns="0" rIns="36000" bIns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ja-JP" altLang="en-US" sz="1400" kern="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◎</a:t>
            </a:r>
          </a:p>
        </p:txBody>
      </p:sp>
      <p:sp>
        <p:nvSpPr>
          <p:cNvPr id="17501" name="Rectangle 3">
            <a:extLst>
              <a:ext uri="{FF2B5EF4-FFF2-40B4-BE49-F238E27FC236}">
                <a16:creationId xmlns:a16="http://schemas.microsoft.com/office/drawing/2014/main" id="{9E33FC41-EF69-81A3-35AB-A8C7184750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2490" y="2142867"/>
            <a:ext cx="504825" cy="504825"/>
          </a:xfrm>
          <a:prstGeom prst="rect">
            <a:avLst/>
          </a:prstGeom>
          <a:solidFill>
            <a:srgbClr val="FFFFFF"/>
          </a:solidFill>
          <a:ln w="9525">
            <a:solidFill>
              <a:srgbClr val="7F7E82"/>
            </a:solidFill>
            <a:miter lim="800000"/>
            <a:headEnd/>
            <a:tailEnd/>
          </a:ln>
        </p:spPr>
        <p:txBody>
          <a:bodyPr lIns="36000" tIns="0" rIns="0" bIns="0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ja-JP" sz="1200" kern="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1.2</a:t>
            </a:r>
            <a:endParaRPr kumimoji="0" lang="ja-JP" altLang="en-US" sz="1200" kern="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7502" name="Rectangle 3">
            <a:extLst>
              <a:ext uri="{FF2B5EF4-FFF2-40B4-BE49-F238E27FC236}">
                <a16:creationId xmlns:a16="http://schemas.microsoft.com/office/drawing/2014/main" id="{31DF8483-31D2-23C9-4C83-C3A121C45A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83028" y="2144455"/>
            <a:ext cx="1657350" cy="504825"/>
          </a:xfrm>
          <a:prstGeom prst="rect">
            <a:avLst/>
          </a:prstGeom>
          <a:solidFill>
            <a:srgbClr val="FFFFFF"/>
          </a:solidFill>
          <a:ln w="9525">
            <a:solidFill>
              <a:srgbClr val="7F7E82"/>
            </a:solidFill>
            <a:miter lim="800000"/>
            <a:headEnd/>
            <a:tailEnd/>
          </a:ln>
        </p:spPr>
        <p:txBody>
          <a:bodyPr lIns="36000" tIns="0" rIns="36000" bIns="0" anchor="ctr"/>
          <a:lstStyle/>
          <a:p>
            <a:pPr marL="92075" indent="-92075" eaLnBrk="1" fontAlgn="auto" hangingPunct="1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Font typeface="Arial" panose="020B0604020202020204" pitchFamily="34" charset="0"/>
              <a:buChar char="•"/>
              <a:defRPr/>
            </a:pPr>
            <a:r>
              <a:rPr kumimoji="0" lang="ja-JP" altLang="en-US" sz="1200" kern="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システム構成図</a:t>
            </a:r>
          </a:p>
        </p:txBody>
      </p:sp>
      <p:sp>
        <p:nvSpPr>
          <p:cNvPr id="17503" name="Rectangle 3">
            <a:extLst>
              <a:ext uri="{FF2B5EF4-FFF2-40B4-BE49-F238E27FC236}">
                <a16:creationId xmlns:a16="http://schemas.microsoft.com/office/drawing/2014/main" id="{C6A2CEAB-E5B2-2636-99E2-AAAB2E75F8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8753" y="2717542"/>
            <a:ext cx="1873250" cy="504825"/>
          </a:xfrm>
          <a:prstGeom prst="rect">
            <a:avLst/>
          </a:prstGeom>
          <a:solidFill>
            <a:srgbClr val="FFFFFF"/>
          </a:solidFill>
          <a:ln w="9525">
            <a:solidFill>
              <a:srgbClr val="7F7E82"/>
            </a:solidFill>
            <a:miter lim="800000"/>
            <a:headEnd/>
            <a:tailEnd/>
          </a:ln>
        </p:spPr>
        <p:txBody>
          <a:bodyPr lIns="36000" tIns="0" rIns="36000" bIns="0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ja-JP" altLang="en-US" sz="1200" kern="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要件定義の範囲確認</a:t>
            </a:r>
          </a:p>
        </p:txBody>
      </p:sp>
      <p:sp>
        <p:nvSpPr>
          <p:cNvPr id="17504" name="Rectangle 4">
            <a:extLst>
              <a:ext uri="{FF2B5EF4-FFF2-40B4-BE49-F238E27FC236}">
                <a16:creationId xmlns:a16="http://schemas.microsoft.com/office/drawing/2014/main" id="{A81A8F50-D75F-F067-D580-B9216E547B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3440" y="2717542"/>
            <a:ext cx="4248150" cy="504825"/>
          </a:xfrm>
          <a:prstGeom prst="rect">
            <a:avLst/>
          </a:prstGeom>
          <a:solidFill>
            <a:srgbClr val="FFFFFF"/>
          </a:solidFill>
          <a:ln w="9525">
            <a:solidFill>
              <a:srgbClr val="7F7E82"/>
            </a:solidFill>
            <a:miter lim="800000"/>
            <a:headEnd/>
            <a:tailEnd/>
          </a:ln>
        </p:spPr>
        <p:txBody>
          <a:bodyPr lIns="36000" tIns="0" rIns="36000" bIns="0" anchor="ctr"/>
          <a:lstStyle/>
          <a:p>
            <a:pPr marL="177800" indent="-177800" eaLnBrk="1" fontAlgn="auto" hangingPunct="1">
              <a:spcBef>
                <a:spcPts val="0"/>
              </a:spcBef>
              <a:spcAft>
                <a:spcPts val="0"/>
              </a:spcAft>
              <a:buClr>
                <a:srgbClr val="F79646"/>
              </a:buClr>
              <a:buSzPct val="100000"/>
              <a:buFont typeface="Arial" pitchFamily="34" charset="0"/>
              <a:buChar char="►"/>
              <a:defRPr/>
            </a:pPr>
            <a:r>
              <a:rPr kumimoji="0" lang="ja-JP" altLang="en-US" sz="1200" kern="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新原価計算システムでシステム化の対象業務範囲、システム化範囲を確認する</a:t>
            </a:r>
            <a:endParaRPr kumimoji="0" lang="en-US" altLang="ja-JP" sz="1200" kern="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7505" name="Rectangle 3">
            <a:extLst>
              <a:ext uri="{FF2B5EF4-FFF2-40B4-BE49-F238E27FC236}">
                <a16:creationId xmlns:a16="http://schemas.microsoft.com/office/drawing/2014/main" id="{183C7060-6633-5632-4A1B-93C272D86A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11815" y="2717542"/>
            <a:ext cx="431800" cy="504825"/>
          </a:xfrm>
          <a:prstGeom prst="rect">
            <a:avLst/>
          </a:prstGeom>
          <a:solidFill>
            <a:srgbClr val="FFFFFF"/>
          </a:solidFill>
          <a:ln w="9525">
            <a:solidFill>
              <a:srgbClr val="7F7E82"/>
            </a:solidFill>
            <a:miter lim="800000"/>
            <a:headEnd/>
            <a:tailEnd/>
          </a:ln>
        </p:spPr>
        <p:txBody>
          <a:bodyPr lIns="36000" tIns="0" rIns="36000" bIns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ja-JP" altLang="en-US" sz="1200" kern="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</a:t>
            </a:r>
          </a:p>
        </p:txBody>
      </p:sp>
      <p:sp>
        <p:nvSpPr>
          <p:cNvPr id="17506" name="Rectangle 3">
            <a:extLst>
              <a:ext uri="{FF2B5EF4-FFF2-40B4-BE49-F238E27FC236}">
                <a16:creationId xmlns:a16="http://schemas.microsoft.com/office/drawing/2014/main" id="{7529B29A-DF72-3FE0-C8C8-6780CA1EE5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16640" y="2717542"/>
            <a:ext cx="431800" cy="504825"/>
          </a:xfrm>
          <a:prstGeom prst="rect">
            <a:avLst/>
          </a:prstGeom>
          <a:solidFill>
            <a:srgbClr val="FFFFFF"/>
          </a:solidFill>
          <a:ln w="9525">
            <a:solidFill>
              <a:srgbClr val="7F7E82"/>
            </a:solidFill>
            <a:miter lim="800000"/>
            <a:headEnd/>
            <a:tailEnd/>
          </a:ln>
        </p:spPr>
        <p:txBody>
          <a:bodyPr lIns="36000" tIns="0" rIns="36000" bIns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ja-JP" altLang="en-US" sz="1400" kern="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◎</a:t>
            </a:r>
          </a:p>
        </p:txBody>
      </p:sp>
      <p:sp>
        <p:nvSpPr>
          <p:cNvPr id="17507" name="Rectangle 3">
            <a:extLst>
              <a:ext uri="{FF2B5EF4-FFF2-40B4-BE49-F238E27FC236}">
                <a16:creationId xmlns:a16="http://schemas.microsoft.com/office/drawing/2014/main" id="{CC49B982-39C7-4B36-92BD-16BA8E56C6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2490" y="2715955"/>
            <a:ext cx="504825" cy="504825"/>
          </a:xfrm>
          <a:prstGeom prst="rect">
            <a:avLst/>
          </a:prstGeom>
          <a:solidFill>
            <a:srgbClr val="FFFFFF"/>
          </a:solidFill>
          <a:ln w="9525">
            <a:solidFill>
              <a:srgbClr val="7F7E82"/>
            </a:solidFill>
            <a:miter lim="800000"/>
            <a:headEnd/>
            <a:tailEnd/>
          </a:ln>
        </p:spPr>
        <p:txBody>
          <a:bodyPr lIns="36000" tIns="0" rIns="0" bIns="0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ja-JP" sz="1200" kern="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1.3</a:t>
            </a:r>
            <a:endParaRPr kumimoji="0" lang="ja-JP" altLang="en-US" sz="1200" kern="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7508" name="Rectangle 3">
            <a:extLst>
              <a:ext uri="{FF2B5EF4-FFF2-40B4-BE49-F238E27FC236}">
                <a16:creationId xmlns:a16="http://schemas.microsoft.com/office/drawing/2014/main" id="{35DCA30B-9B3E-A366-2674-3770CA5B8B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83028" y="2717542"/>
            <a:ext cx="1657350" cy="504825"/>
          </a:xfrm>
          <a:prstGeom prst="rect">
            <a:avLst/>
          </a:prstGeom>
          <a:solidFill>
            <a:srgbClr val="FFFFFF"/>
          </a:solidFill>
          <a:ln w="9525">
            <a:solidFill>
              <a:srgbClr val="7F7E82"/>
            </a:solidFill>
            <a:miter lim="800000"/>
            <a:headEnd/>
            <a:tailEnd/>
          </a:ln>
        </p:spPr>
        <p:txBody>
          <a:bodyPr lIns="36000" tIns="0" rIns="36000" bIns="0" anchor="ctr"/>
          <a:lstStyle/>
          <a:p>
            <a:pPr marL="92075" indent="-92075" eaLnBrk="1" fontAlgn="auto" hangingPunct="1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Font typeface="Arial" panose="020B0604020202020204" pitchFamily="34" charset="0"/>
              <a:buChar char="•"/>
              <a:defRPr/>
            </a:pPr>
            <a:r>
              <a:rPr kumimoji="0" lang="ja-JP" altLang="en-US" sz="1200" kern="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機能一覧</a:t>
            </a:r>
          </a:p>
        </p:txBody>
      </p:sp>
      <p:sp>
        <p:nvSpPr>
          <p:cNvPr id="17509" name="Rectangle 4">
            <a:extLst>
              <a:ext uri="{FF2B5EF4-FFF2-40B4-BE49-F238E27FC236}">
                <a16:creationId xmlns:a16="http://schemas.microsoft.com/office/drawing/2014/main" id="{79196034-68BF-2AB3-7F76-C617E216A6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2490" y="3800217"/>
            <a:ext cx="6769100" cy="3603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rgbClr val="7F7E82"/>
            </a:solidFill>
            <a:miter lim="800000"/>
            <a:headEnd/>
            <a:tailEnd/>
          </a:ln>
        </p:spPr>
        <p:txBody>
          <a:bodyPr lIns="36000" tIns="0" rIns="36000" bIns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ja-JP" altLang="en-US" sz="1200" ker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タスク内容</a:t>
            </a:r>
          </a:p>
        </p:txBody>
      </p:sp>
      <p:sp>
        <p:nvSpPr>
          <p:cNvPr id="17510" name="Rectangle 3">
            <a:extLst>
              <a:ext uri="{FF2B5EF4-FFF2-40B4-BE49-F238E27FC236}">
                <a16:creationId xmlns:a16="http://schemas.microsoft.com/office/drawing/2014/main" id="{3169B537-553C-1727-4DD6-BADB5E6DA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8753" y="4232017"/>
            <a:ext cx="1873250" cy="504825"/>
          </a:xfrm>
          <a:prstGeom prst="rect">
            <a:avLst/>
          </a:prstGeom>
          <a:solidFill>
            <a:srgbClr val="FFFFFF"/>
          </a:solidFill>
          <a:ln w="9525">
            <a:solidFill>
              <a:srgbClr val="7F7E82"/>
            </a:solidFill>
            <a:miter lim="800000"/>
            <a:headEnd/>
            <a:tailEnd/>
          </a:ln>
        </p:spPr>
        <p:txBody>
          <a:bodyPr lIns="36000" tIns="0" rIns="36000" bIns="0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ja-JP" altLang="en-US" sz="1200" kern="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業務プロセス設計</a:t>
            </a:r>
          </a:p>
        </p:txBody>
      </p:sp>
      <p:sp>
        <p:nvSpPr>
          <p:cNvPr id="17511" name="Rectangle 4">
            <a:extLst>
              <a:ext uri="{FF2B5EF4-FFF2-40B4-BE49-F238E27FC236}">
                <a16:creationId xmlns:a16="http://schemas.microsoft.com/office/drawing/2014/main" id="{170C65CF-8C7B-DB60-7378-E30DEB3645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3440" y="4232017"/>
            <a:ext cx="4248150" cy="504825"/>
          </a:xfrm>
          <a:prstGeom prst="rect">
            <a:avLst/>
          </a:prstGeom>
          <a:solidFill>
            <a:srgbClr val="FFFFFF"/>
          </a:solidFill>
          <a:ln w="9525">
            <a:solidFill>
              <a:srgbClr val="7F7E82"/>
            </a:solidFill>
            <a:miter lim="800000"/>
            <a:headEnd/>
            <a:tailEnd/>
          </a:ln>
        </p:spPr>
        <p:txBody>
          <a:bodyPr lIns="36000" tIns="0" rIns="36000" bIns="0" anchor="ctr"/>
          <a:lstStyle/>
          <a:p>
            <a:pPr marL="177800" indent="-177800" eaLnBrk="1" fontAlgn="auto" hangingPunct="1">
              <a:spcBef>
                <a:spcPts val="0"/>
              </a:spcBef>
              <a:spcAft>
                <a:spcPts val="0"/>
              </a:spcAft>
              <a:buClr>
                <a:srgbClr val="F79646"/>
              </a:buClr>
              <a:buSzPct val="100000"/>
              <a:buFont typeface="Arial" pitchFamily="34" charset="0"/>
              <a:buChar char="►"/>
              <a:defRPr/>
            </a:pPr>
            <a:r>
              <a:rPr kumimoji="0" lang="ja-JP" altLang="en-US" sz="1200" kern="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新原価計算業務の業務プロセスを設計する</a:t>
            </a:r>
            <a:endParaRPr kumimoji="0" lang="en-US" altLang="ja-JP" sz="1200" kern="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7512" name="Rectangle 3">
            <a:extLst>
              <a:ext uri="{FF2B5EF4-FFF2-40B4-BE49-F238E27FC236}">
                <a16:creationId xmlns:a16="http://schemas.microsoft.com/office/drawing/2014/main" id="{A1D6BE2D-3851-35D3-3948-0C9B41BC5F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11815" y="3800217"/>
            <a:ext cx="936625" cy="1444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rgbClr val="80808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ja-JP" altLang="en-US" sz="1100" kern="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役割分担</a:t>
            </a:r>
          </a:p>
        </p:txBody>
      </p:sp>
      <p:sp>
        <p:nvSpPr>
          <p:cNvPr id="17513" name="Rectangle 3">
            <a:extLst>
              <a:ext uri="{FF2B5EF4-FFF2-40B4-BE49-F238E27FC236}">
                <a16:creationId xmlns:a16="http://schemas.microsoft.com/office/drawing/2014/main" id="{47ACA01A-B058-50F7-9F02-25FFAF1DAD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11815" y="3981192"/>
            <a:ext cx="431800" cy="17938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rgbClr val="808080"/>
            </a:solidFill>
            <a:miter lim="800000"/>
            <a:headEnd/>
            <a:tailEnd/>
          </a:ln>
        </p:spPr>
        <p:txBody>
          <a:bodyPr wrap="none" lIns="0" tIns="36000" rIns="0" bIns="3600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ja-JP" altLang="en-US" sz="1050" kern="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貴社</a:t>
            </a:r>
          </a:p>
        </p:txBody>
      </p:sp>
      <p:sp>
        <p:nvSpPr>
          <p:cNvPr id="17514" name="Rectangle 3">
            <a:extLst>
              <a:ext uri="{FF2B5EF4-FFF2-40B4-BE49-F238E27FC236}">
                <a16:creationId xmlns:a16="http://schemas.microsoft.com/office/drawing/2014/main" id="{1D20B201-66E1-36C0-0429-F415AA3042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16640" y="3981192"/>
            <a:ext cx="431800" cy="17938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rgbClr val="808080"/>
            </a:solidFill>
            <a:miter lim="800000"/>
            <a:headEnd/>
            <a:tailEnd/>
          </a:ln>
        </p:spPr>
        <p:txBody>
          <a:bodyPr wrap="none" lIns="0" tIns="36000" rIns="0" bIns="3600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ja-JP" altLang="en-US" sz="1050" kern="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弊社</a:t>
            </a:r>
          </a:p>
        </p:txBody>
      </p:sp>
      <p:sp>
        <p:nvSpPr>
          <p:cNvPr id="17515" name="Rectangle 3">
            <a:extLst>
              <a:ext uri="{FF2B5EF4-FFF2-40B4-BE49-F238E27FC236}">
                <a16:creationId xmlns:a16="http://schemas.microsoft.com/office/drawing/2014/main" id="{C868C3B0-5B43-5336-AEC2-19662BE958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11815" y="4232017"/>
            <a:ext cx="431800" cy="504825"/>
          </a:xfrm>
          <a:prstGeom prst="rect">
            <a:avLst/>
          </a:prstGeom>
          <a:solidFill>
            <a:srgbClr val="FFFFFF"/>
          </a:solidFill>
          <a:ln w="9525">
            <a:solidFill>
              <a:srgbClr val="7F7E82"/>
            </a:solidFill>
            <a:miter lim="800000"/>
            <a:headEnd/>
            <a:tailEnd/>
          </a:ln>
        </p:spPr>
        <p:txBody>
          <a:bodyPr lIns="36000" tIns="0" rIns="36000" bIns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ja-JP" altLang="en-US" sz="1200" kern="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</a:t>
            </a:r>
          </a:p>
        </p:txBody>
      </p:sp>
      <p:sp>
        <p:nvSpPr>
          <p:cNvPr id="17516" name="Rectangle 3">
            <a:extLst>
              <a:ext uri="{FF2B5EF4-FFF2-40B4-BE49-F238E27FC236}">
                <a16:creationId xmlns:a16="http://schemas.microsoft.com/office/drawing/2014/main" id="{AC1A9545-F0F7-9DB8-4F85-7F55D23F9B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16640" y="4232017"/>
            <a:ext cx="431800" cy="504825"/>
          </a:xfrm>
          <a:prstGeom prst="rect">
            <a:avLst/>
          </a:prstGeom>
          <a:solidFill>
            <a:srgbClr val="FFFFFF"/>
          </a:solidFill>
          <a:ln w="9525">
            <a:solidFill>
              <a:srgbClr val="7F7E82"/>
            </a:solidFill>
            <a:miter lim="800000"/>
            <a:headEnd/>
            <a:tailEnd/>
          </a:ln>
        </p:spPr>
        <p:txBody>
          <a:bodyPr lIns="36000" tIns="0" rIns="36000" bIns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ja-JP" altLang="en-US" sz="1400" kern="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◎</a:t>
            </a:r>
          </a:p>
        </p:txBody>
      </p:sp>
      <p:sp>
        <p:nvSpPr>
          <p:cNvPr id="17517" name="Rectangle 3">
            <a:extLst>
              <a:ext uri="{FF2B5EF4-FFF2-40B4-BE49-F238E27FC236}">
                <a16:creationId xmlns:a16="http://schemas.microsoft.com/office/drawing/2014/main" id="{C5BD6914-DA91-D2C5-4188-1DAAC05FB9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2490" y="4230430"/>
            <a:ext cx="504825" cy="504825"/>
          </a:xfrm>
          <a:prstGeom prst="rect">
            <a:avLst/>
          </a:prstGeom>
          <a:solidFill>
            <a:srgbClr val="FFFFFF"/>
          </a:solidFill>
          <a:ln w="9525">
            <a:solidFill>
              <a:srgbClr val="7F7E82"/>
            </a:solidFill>
            <a:miter lim="800000"/>
            <a:headEnd/>
            <a:tailEnd/>
          </a:ln>
        </p:spPr>
        <p:txBody>
          <a:bodyPr lIns="36000" tIns="0" rIns="0" bIns="0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ja-JP" sz="1200" kern="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2.1</a:t>
            </a:r>
            <a:endParaRPr kumimoji="0" lang="ja-JP" altLang="en-US" sz="1200" kern="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7518" name="Rectangle 3">
            <a:extLst>
              <a:ext uri="{FF2B5EF4-FFF2-40B4-BE49-F238E27FC236}">
                <a16:creationId xmlns:a16="http://schemas.microsoft.com/office/drawing/2014/main" id="{BE7E038F-7689-65BE-907F-9C21EAA997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83028" y="4230430"/>
            <a:ext cx="1657350" cy="504825"/>
          </a:xfrm>
          <a:prstGeom prst="rect">
            <a:avLst/>
          </a:prstGeom>
          <a:solidFill>
            <a:srgbClr val="FFFFFF"/>
          </a:solidFill>
          <a:ln w="9525">
            <a:solidFill>
              <a:srgbClr val="7F7E82"/>
            </a:solidFill>
            <a:miter lim="800000"/>
            <a:headEnd/>
            <a:tailEnd/>
          </a:ln>
        </p:spPr>
        <p:txBody>
          <a:bodyPr lIns="36000" tIns="0" rIns="36000" bIns="0" anchor="ctr"/>
          <a:lstStyle/>
          <a:p>
            <a:pPr marL="92075" indent="-92075" eaLnBrk="1" fontAlgn="auto" hangingPunct="1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Font typeface="Arial" panose="020B0604020202020204" pitchFamily="34" charset="0"/>
              <a:buChar char="•"/>
              <a:defRPr/>
            </a:pPr>
            <a:r>
              <a:rPr kumimoji="0" lang="ja-JP" altLang="en-US" sz="1200" kern="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業務プロセス一覧</a:t>
            </a:r>
          </a:p>
        </p:txBody>
      </p:sp>
      <p:sp>
        <p:nvSpPr>
          <p:cNvPr id="17519" name="Rectangle 4">
            <a:extLst>
              <a:ext uri="{FF2B5EF4-FFF2-40B4-BE49-F238E27FC236}">
                <a16:creationId xmlns:a16="http://schemas.microsoft.com/office/drawing/2014/main" id="{837754EA-2D72-BFB1-732B-B773753B0B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83028" y="3798630"/>
            <a:ext cx="1657350" cy="36036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rgbClr val="7F7E82"/>
            </a:solidFill>
            <a:miter lim="800000"/>
            <a:headEnd/>
            <a:tailEnd/>
          </a:ln>
        </p:spPr>
        <p:txBody>
          <a:bodyPr lIns="36000" tIns="0" rIns="36000" bIns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ja-JP" altLang="en-US" sz="1200" kern="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主な成果物</a:t>
            </a:r>
          </a:p>
        </p:txBody>
      </p:sp>
      <p:sp>
        <p:nvSpPr>
          <p:cNvPr id="17520" name="テキスト ボックス 110">
            <a:extLst>
              <a:ext uri="{FF2B5EF4-FFF2-40B4-BE49-F238E27FC236}">
                <a16:creationId xmlns:a16="http://schemas.microsoft.com/office/drawing/2014/main" id="{809F05CD-7138-63C3-A576-311700B3FC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2490" y="3460492"/>
            <a:ext cx="162083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ja-JP" sz="1600" b="1">
                <a:solidFill>
                  <a:srgbClr val="00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【</a:t>
            </a:r>
            <a:r>
              <a:rPr lang="ja-JP" altLang="en-US" sz="1600" b="1">
                <a:solidFill>
                  <a:srgbClr val="00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２．機能設計</a:t>
            </a:r>
            <a:r>
              <a:rPr lang="en-US" altLang="ja-JP" sz="1600" b="1">
                <a:solidFill>
                  <a:srgbClr val="00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】</a:t>
            </a:r>
            <a:endParaRPr lang="ja-JP" altLang="en-US" sz="1600" b="1">
              <a:solidFill>
                <a:srgbClr val="000000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17521" name="Rectangle 3">
            <a:extLst>
              <a:ext uri="{FF2B5EF4-FFF2-40B4-BE49-F238E27FC236}">
                <a16:creationId xmlns:a16="http://schemas.microsoft.com/office/drawing/2014/main" id="{EED88B10-D6E6-ABBD-0DFF-E3B1C7B18B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8753" y="4808280"/>
            <a:ext cx="1873250" cy="504825"/>
          </a:xfrm>
          <a:prstGeom prst="rect">
            <a:avLst/>
          </a:prstGeom>
          <a:solidFill>
            <a:srgbClr val="FFFFFF"/>
          </a:solidFill>
          <a:ln w="9525">
            <a:solidFill>
              <a:srgbClr val="7F7E82"/>
            </a:solidFill>
            <a:miter lim="800000"/>
            <a:headEnd/>
            <a:tailEnd/>
          </a:ln>
        </p:spPr>
        <p:txBody>
          <a:bodyPr lIns="36000" tIns="0" rIns="36000" bIns="0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ja-JP" altLang="en-US" sz="1200" kern="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個別業務フロー設計</a:t>
            </a:r>
          </a:p>
        </p:txBody>
      </p:sp>
      <p:sp>
        <p:nvSpPr>
          <p:cNvPr id="17522" name="Rectangle 4">
            <a:extLst>
              <a:ext uri="{FF2B5EF4-FFF2-40B4-BE49-F238E27FC236}">
                <a16:creationId xmlns:a16="http://schemas.microsoft.com/office/drawing/2014/main" id="{323A8A34-9EE2-6D22-7C71-649B5256BA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3440" y="4808280"/>
            <a:ext cx="4248150" cy="504825"/>
          </a:xfrm>
          <a:prstGeom prst="rect">
            <a:avLst/>
          </a:prstGeom>
          <a:solidFill>
            <a:srgbClr val="FFFFFF"/>
          </a:solidFill>
          <a:ln w="9525">
            <a:solidFill>
              <a:srgbClr val="7F7E82"/>
            </a:solidFill>
            <a:miter lim="800000"/>
            <a:headEnd/>
            <a:tailEnd/>
          </a:ln>
        </p:spPr>
        <p:txBody>
          <a:bodyPr lIns="36000" tIns="0" rIns="36000" bIns="0" anchor="ctr"/>
          <a:lstStyle/>
          <a:p>
            <a:pPr marL="177800" indent="-177800" eaLnBrk="1" fontAlgn="auto" hangingPunct="1">
              <a:spcBef>
                <a:spcPts val="0"/>
              </a:spcBef>
              <a:spcAft>
                <a:spcPts val="0"/>
              </a:spcAft>
              <a:buClr>
                <a:srgbClr val="F79646"/>
              </a:buClr>
              <a:buSzPct val="100000"/>
              <a:buFont typeface="Arial" pitchFamily="34" charset="0"/>
              <a:buChar char="►"/>
              <a:defRPr/>
            </a:pPr>
            <a:r>
              <a:rPr kumimoji="0" lang="ja-JP" altLang="en-US" sz="1200" kern="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新業務プロセスに基づいて、新原価計算業務の詳細業務フローを設計する</a:t>
            </a:r>
            <a:endParaRPr kumimoji="0" lang="en-US" altLang="ja-JP" sz="1200" kern="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7523" name="Rectangle 3">
            <a:extLst>
              <a:ext uri="{FF2B5EF4-FFF2-40B4-BE49-F238E27FC236}">
                <a16:creationId xmlns:a16="http://schemas.microsoft.com/office/drawing/2014/main" id="{21233D03-2949-28D8-7C9D-A32846E11D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11815" y="4808280"/>
            <a:ext cx="431800" cy="504825"/>
          </a:xfrm>
          <a:prstGeom prst="rect">
            <a:avLst/>
          </a:prstGeom>
          <a:solidFill>
            <a:srgbClr val="FFFFFF"/>
          </a:solidFill>
          <a:ln w="9525">
            <a:solidFill>
              <a:srgbClr val="7F7E82"/>
            </a:solidFill>
            <a:miter lim="800000"/>
            <a:headEnd/>
            <a:tailEnd/>
          </a:ln>
        </p:spPr>
        <p:txBody>
          <a:bodyPr lIns="36000" tIns="0" rIns="36000" bIns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ja-JP" altLang="en-US" sz="1200" kern="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</a:t>
            </a:r>
          </a:p>
        </p:txBody>
      </p:sp>
      <p:sp>
        <p:nvSpPr>
          <p:cNvPr id="17524" name="Rectangle 3">
            <a:extLst>
              <a:ext uri="{FF2B5EF4-FFF2-40B4-BE49-F238E27FC236}">
                <a16:creationId xmlns:a16="http://schemas.microsoft.com/office/drawing/2014/main" id="{9ACFFCFD-CF8A-E3B1-2F4A-C7AE80F599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16640" y="4808280"/>
            <a:ext cx="431800" cy="504825"/>
          </a:xfrm>
          <a:prstGeom prst="rect">
            <a:avLst/>
          </a:prstGeom>
          <a:solidFill>
            <a:srgbClr val="FFFFFF"/>
          </a:solidFill>
          <a:ln w="9525">
            <a:solidFill>
              <a:srgbClr val="7F7E82"/>
            </a:solidFill>
            <a:miter lim="800000"/>
            <a:headEnd/>
            <a:tailEnd/>
          </a:ln>
        </p:spPr>
        <p:txBody>
          <a:bodyPr lIns="36000" tIns="0" rIns="36000" bIns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ja-JP" altLang="en-US" sz="1400" kern="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◎</a:t>
            </a:r>
          </a:p>
        </p:txBody>
      </p:sp>
      <p:sp>
        <p:nvSpPr>
          <p:cNvPr id="17525" name="Rectangle 3">
            <a:extLst>
              <a:ext uri="{FF2B5EF4-FFF2-40B4-BE49-F238E27FC236}">
                <a16:creationId xmlns:a16="http://schemas.microsoft.com/office/drawing/2014/main" id="{F651B233-C0E3-EDB6-FF0B-AE0238DF81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2490" y="4806692"/>
            <a:ext cx="504825" cy="504825"/>
          </a:xfrm>
          <a:prstGeom prst="rect">
            <a:avLst/>
          </a:prstGeom>
          <a:solidFill>
            <a:srgbClr val="FFFFFF"/>
          </a:solidFill>
          <a:ln w="9525">
            <a:solidFill>
              <a:srgbClr val="7F7E82"/>
            </a:solidFill>
            <a:miter lim="800000"/>
            <a:headEnd/>
            <a:tailEnd/>
          </a:ln>
        </p:spPr>
        <p:txBody>
          <a:bodyPr lIns="36000" tIns="0" rIns="0" bIns="0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ja-JP" sz="1200" kern="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2.2.1</a:t>
            </a:r>
            <a:endParaRPr kumimoji="0" lang="ja-JP" altLang="en-US" sz="1200" kern="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7526" name="Rectangle 3">
            <a:extLst>
              <a:ext uri="{FF2B5EF4-FFF2-40B4-BE49-F238E27FC236}">
                <a16:creationId xmlns:a16="http://schemas.microsoft.com/office/drawing/2014/main" id="{3546F9FE-FB20-6EA3-F263-778618A019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83028" y="4808280"/>
            <a:ext cx="1657350" cy="504825"/>
          </a:xfrm>
          <a:prstGeom prst="rect">
            <a:avLst/>
          </a:prstGeom>
          <a:solidFill>
            <a:srgbClr val="FFFFFF"/>
          </a:solidFill>
          <a:ln w="9525">
            <a:solidFill>
              <a:srgbClr val="7F7E82"/>
            </a:solidFill>
            <a:miter lim="800000"/>
            <a:headEnd/>
            <a:tailEnd/>
          </a:ln>
        </p:spPr>
        <p:txBody>
          <a:bodyPr lIns="36000" tIns="0" rIns="36000" bIns="0" anchor="ctr"/>
          <a:lstStyle/>
          <a:p>
            <a:pPr marL="92075" indent="-92075" eaLnBrk="1" fontAlgn="auto" hangingPunct="1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Font typeface="Arial" panose="020B0604020202020204" pitchFamily="34" charset="0"/>
              <a:buChar char="•"/>
              <a:defRPr/>
            </a:pPr>
            <a:r>
              <a:rPr kumimoji="0" lang="ja-JP" altLang="en-US" sz="1200" kern="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業務フロー</a:t>
            </a:r>
          </a:p>
        </p:txBody>
      </p:sp>
      <p:sp>
        <p:nvSpPr>
          <p:cNvPr id="17527" name="Rectangle 3">
            <a:extLst>
              <a:ext uri="{FF2B5EF4-FFF2-40B4-BE49-F238E27FC236}">
                <a16:creationId xmlns:a16="http://schemas.microsoft.com/office/drawing/2014/main" id="{F2058200-2207-5CF5-4238-8BFC453B3C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8753" y="5382955"/>
            <a:ext cx="1873250" cy="504825"/>
          </a:xfrm>
          <a:prstGeom prst="rect">
            <a:avLst/>
          </a:prstGeom>
          <a:solidFill>
            <a:srgbClr val="FFFFFF"/>
          </a:solidFill>
          <a:ln w="9525">
            <a:solidFill>
              <a:srgbClr val="7F7E82"/>
            </a:solidFill>
            <a:miter lim="800000"/>
            <a:headEnd/>
            <a:tailEnd/>
          </a:ln>
        </p:spPr>
        <p:txBody>
          <a:bodyPr lIns="36000" tIns="0" rIns="36000" bIns="0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ja-JP" altLang="en-US" sz="1200" kern="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個別業務機能要件定義</a:t>
            </a:r>
          </a:p>
        </p:txBody>
      </p:sp>
      <p:sp>
        <p:nvSpPr>
          <p:cNvPr id="17528" name="Rectangle 4">
            <a:extLst>
              <a:ext uri="{FF2B5EF4-FFF2-40B4-BE49-F238E27FC236}">
                <a16:creationId xmlns:a16="http://schemas.microsoft.com/office/drawing/2014/main" id="{AC2E8BB2-FF46-7968-ED14-43B2806F4B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3440" y="5382955"/>
            <a:ext cx="4248150" cy="504825"/>
          </a:xfrm>
          <a:prstGeom prst="rect">
            <a:avLst/>
          </a:prstGeom>
          <a:solidFill>
            <a:srgbClr val="FFFFFF"/>
          </a:solidFill>
          <a:ln w="9525">
            <a:solidFill>
              <a:srgbClr val="7F7E82"/>
            </a:solidFill>
            <a:miter lim="800000"/>
            <a:headEnd/>
            <a:tailEnd/>
          </a:ln>
        </p:spPr>
        <p:txBody>
          <a:bodyPr lIns="36000" tIns="0" rIns="36000" bIns="0" anchor="ctr"/>
          <a:lstStyle/>
          <a:p>
            <a:pPr marL="177800" indent="-177800" eaLnBrk="1" fontAlgn="auto" hangingPunct="1">
              <a:spcBef>
                <a:spcPts val="0"/>
              </a:spcBef>
              <a:spcAft>
                <a:spcPts val="0"/>
              </a:spcAft>
              <a:buClr>
                <a:srgbClr val="F79646"/>
              </a:buClr>
              <a:buSzPct val="100000"/>
              <a:buFont typeface="Arial" pitchFamily="34" charset="0"/>
              <a:buChar char="►"/>
              <a:defRPr/>
            </a:pPr>
            <a:r>
              <a:rPr kumimoji="0" lang="ja-JP" altLang="en-US" sz="1200" kern="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個別業務ごとに、システム処理記述、画面・帳票イメージ設計、</a:t>
            </a:r>
            <a:r>
              <a:rPr kumimoji="0" lang="en-US" altLang="ja-JP" sz="1200" kern="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DB</a:t>
            </a:r>
            <a:r>
              <a:rPr kumimoji="0" lang="ja-JP" altLang="en-US" sz="1200" kern="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設計、外部システムとの</a:t>
            </a:r>
            <a:r>
              <a:rPr kumimoji="0" lang="en-US" altLang="ja-JP" sz="1200" kern="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I/F</a:t>
            </a:r>
            <a:r>
              <a:rPr kumimoji="0" lang="ja-JP" altLang="en-US" sz="1200" kern="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設計を行う</a:t>
            </a:r>
            <a:endParaRPr kumimoji="0" lang="en-US" altLang="ja-JP" sz="1200" kern="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7529" name="Rectangle 3">
            <a:extLst>
              <a:ext uri="{FF2B5EF4-FFF2-40B4-BE49-F238E27FC236}">
                <a16:creationId xmlns:a16="http://schemas.microsoft.com/office/drawing/2014/main" id="{6535371C-245D-7AD7-3540-641DBF1117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11815" y="5382955"/>
            <a:ext cx="431800" cy="504825"/>
          </a:xfrm>
          <a:prstGeom prst="rect">
            <a:avLst/>
          </a:prstGeom>
          <a:solidFill>
            <a:srgbClr val="FFFFFF"/>
          </a:solidFill>
          <a:ln w="9525">
            <a:solidFill>
              <a:srgbClr val="7F7E82"/>
            </a:solidFill>
            <a:miter lim="800000"/>
            <a:headEnd/>
            <a:tailEnd/>
          </a:ln>
        </p:spPr>
        <p:txBody>
          <a:bodyPr lIns="36000" tIns="0" rIns="36000" bIns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ja-JP" altLang="en-US" sz="1200" ker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</a:t>
            </a:r>
            <a:endParaRPr kumimoji="0" lang="ja-JP" altLang="en-US" sz="1200" kern="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7530" name="Rectangle 3">
            <a:extLst>
              <a:ext uri="{FF2B5EF4-FFF2-40B4-BE49-F238E27FC236}">
                <a16:creationId xmlns:a16="http://schemas.microsoft.com/office/drawing/2014/main" id="{91BAE7B9-9B06-0E68-FEF0-2B44AB4A48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16640" y="5382955"/>
            <a:ext cx="431800" cy="504825"/>
          </a:xfrm>
          <a:prstGeom prst="rect">
            <a:avLst/>
          </a:prstGeom>
          <a:solidFill>
            <a:srgbClr val="FFFFFF"/>
          </a:solidFill>
          <a:ln w="9525">
            <a:solidFill>
              <a:srgbClr val="7F7E82"/>
            </a:solidFill>
            <a:miter lim="800000"/>
            <a:headEnd/>
            <a:tailEnd/>
          </a:ln>
        </p:spPr>
        <p:txBody>
          <a:bodyPr lIns="36000" tIns="0" rIns="36000" bIns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ja-JP" altLang="en-US" sz="1400" kern="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◎</a:t>
            </a:r>
          </a:p>
        </p:txBody>
      </p:sp>
      <p:sp>
        <p:nvSpPr>
          <p:cNvPr id="17531" name="Rectangle 3">
            <a:extLst>
              <a:ext uri="{FF2B5EF4-FFF2-40B4-BE49-F238E27FC236}">
                <a16:creationId xmlns:a16="http://schemas.microsoft.com/office/drawing/2014/main" id="{96F68277-34FC-E9D1-679E-C6F36781BF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2490" y="5381367"/>
            <a:ext cx="504825" cy="504825"/>
          </a:xfrm>
          <a:prstGeom prst="rect">
            <a:avLst/>
          </a:prstGeom>
          <a:solidFill>
            <a:srgbClr val="FFFFFF"/>
          </a:solidFill>
          <a:ln w="9525">
            <a:solidFill>
              <a:srgbClr val="7F7E82"/>
            </a:solidFill>
            <a:miter lim="800000"/>
            <a:headEnd/>
            <a:tailEnd/>
          </a:ln>
        </p:spPr>
        <p:txBody>
          <a:bodyPr lIns="36000" tIns="0" rIns="0" bIns="0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ja-JP" sz="1200" kern="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2.2.2</a:t>
            </a:r>
            <a:endParaRPr kumimoji="0" lang="ja-JP" altLang="en-US" sz="1200" kern="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7532" name="Rectangle 3">
            <a:extLst>
              <a:ext uri="{FF2B5EF4-FFF2-40B4-BE49-F238E27FC236}">
                <a16:creationId xmlns:a16="http://schemas.microsoft.com/office/drawing/2014/main" id="{520D4B06-4274-7090-5108-FE5CF76EFD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83028" y="5381367"/>
            <a:ext cx="1657350" cy="504825"/>
          </a:xfrm>
          <a:prstGeom prst="rect">
            <a:avLst/>
          </a:prstGeom>
          <a:solidFill>
            <a:srgbClr val="FFFFFF"/>
          </a:solidFill>
          <a:ln w="9525">
            <a:solidFill>
              <a:srgbClr val="7F7E82"/>
            </a:solidFill>
            <a:miter lim="800000"/>
            <a:headEnd/>
            <a:tailEnd/>
          </a:ln>
        </p:spPr>
        <p:txBody>
          <a:bodyPr lIns="36000" tIns="0" rIns="36000" bIns="0" anchor="ctr"/>
          <a:lstStyle/>
          <a:p>
            <a:pPr marL="92075" indent="-92075" eaLnBrk="1" fontAlgn="auto" hangingPunct="1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Font typeface="Arial" panose="020B0604020202020204" pitchFamily="34" charset="0"/>
              <a:buChar char="•"/>
              <a:defRPr/>
            </a:pPr>
            <a:r>
              <a:rPr kumimoji="0" lang="ja-JP" altLang="en-US" sz="1200" kern="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処理概要書</a:t>
            </a:r>
            <a:endParaRPr kumimoji="0" lang="en-US" altLang="ja-JP" sz="1200" kern="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92075" indent="-92075" eaLnBrk="1" fontAlgn="auto" hangingPunct="1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Font typeface="Arial" panose="020B0604020202020204" pitchFamily="34" charset="0"/>
              <a:buChar char="•"/>
              <a:defRPr/>
            </a:pPr>
            <a:r>
              <a:rPr kumimoji="0" lang="ja-JP" altLang="en-US" sz="1200" kern="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基本設計書一式</a:t>
            </a:r>
          </a:p>
        </p:txBody>
      </p:sp>
      <p:sp>
        <p:nvSpPr>
          <p:cNvPr id="17533" name="テキスト ボックス 123">
            <a:extLst>
              <a:ext uri="{FF2B5EF4-FFF2-40B4-BE49-F238E27FC236}">
                <a16:creationId xmlns:a16="http://schemas.microsoft.com/office/drawing/2014/main" id="{B3C9FB8F-2FFE-2036-A33D-0DD107D421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91090" y="723642"/>
            <a:ext cx="17938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450850" eaLnBrk="1" hangingPunct="1"/>
            <a:r>
              <a:rPr lang="en-US" altLang="ja-JP" sz="1000">
                <a:solidFill>
                  <a:srgbClr val="00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【</a:t>
            </a:r>
            <a:r>
              <a:rPr lang="ja-JP" altLang="en-US" sz="1000">
                <a:solidFill>
                  <a:srgbClr val="00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役割分担凡例</a:t>
            </a:r>
            <a:r>
              <a:rPr lang="en-US" altLang="ja-JP" sz="1000">
                <a:solidFill>
                  <a:srgbClr val="00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】</a:t>
            </a:r>
          </a:p>
          <a:p>
            <a:pPr defTabSz="450850" eaLnBrk="1" hangingPunct="1"/>
            <a:r>
              <a:rPr lang="ja-JP" altLang="en-US" sz="1000">
                <a:solidFill>
                  <a:srgbClr val="00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◎</a:t>
            </a:r>
            <a:r>
              <a:rPr lang="en-US" altLang="ja-JP" sz="1000">
                <a:solidFill>
                  <a:srgbClr val="00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:</a:t>
            </a:r>
            <a:r>
              <a:rPr lang="ja-JP" altLang="en-US" sz="1000">
                <a:solidFill>
                  <a:srgbClr val="00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主体　○</a:t>
            </a:r>
            <a:r>
              <a:rPr lang="en-US" altLang="ja-JP" sz="1000">
                <a:solidFill>
                  <a:srgbClr val="00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:</a:t>
            </a:r>
            <a:r>
              <a:rPr lang="ja-JP" altLang="en-US" sz="1000">
                <a:solidFill>
                  <a:srgbClr val="00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協力　△</a:t>
            </a:r>
            <a:r>
              <a:rPr lang="en-US" altLang="ja-JP" sz="1000">
                <a:solidFill>
                  <a:srgbClr val="00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:</a:t>
            </a:r>
            <a:r>
              <a:rPr lang="ja-JP" altLang="en-US" sz="1000">
                <a:solidFill>
                  <a:srgbClr val="00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レビュー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owerPoint Design">
  <a:themeElements>
    <a:clrScheme name="ユーザー定義 2">
      <a:dk1>
        <a:srgbClr val="4D4D4D"/>
      </a:dk1>
      <a:lt1>
        <a:srgbClr val="FFFFFF"/>
      </a:lt1>
      <a:dk2>
        <a:srgbClr val="0071BC"/>
      </a:dk2>
      <a:lt2>
        <a:srgbClr val="EAEAEA"/>
      </a:lt2>
      <a:accent1>
        <a:srgbClr val="1D2088"/>
      </a:accent1>
      <a:accent2>
        <a:srgbClr val="FF5050"/>
      </a:accent2>
      <a:accent3>
        <a:srgbClr val="FFE5E5"/>
      </a:accent3>
      <a:accent4>
        <a:srgbClr val="FFFFFF"/>
      </a:accent4>
      <a:accent5>
        <a:srgbClr val="FFFFFF"/>
      </a:accent5>
      <a:accent6>
        <a:srgbClr val="000000"/>
      </a:accent6>
      <a:hlink>
        <a:srgbClr val="FFFFFF"/>
      </a:hlink>
      <a:folHlink>
        <a:srgbClr val="FFFFFF"/>
      </a:folHlink>
    </a:clrScheme>
    <a:fontScheme name="メイリオ">
      <a:majorFont>
        <a:latin typeface="メイリオ"/>
        <a:ea typeface="メイリオ"/>
        <a:cs typeface=""/>
      </a:majorFont>
      <a:minorFont>
        <a:latin typeface="メイリオ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chemeClr val="tx1"/>
              </a:solidFill>
              <a:round/>
              <a:headEnd/>
              <a:tailEnd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lIns="0" tIns="0" rIns="0" bIns="0">
        <a:spAutoFit/>
      </a:bodyPr>
      <a:lstStyle>
        <a:defPPr algn="just">
          <a:lnSpc>
            <a:spcPct val="140000"/>
          </a:lnSpc>
          <a:spcBef>
            <a:spcPct val="0"/>
          </a:spcBef>
          <a:spcAft>
            <a:spcPts val="600"/>
          </a:spcAft>
          <a:defRPr sz="1600" dirty="0">
            <a:solidFill>
              <a:srgbClr val="4D4D4D"/>
            </a:solidFill>
            <a:latin typeface="メイリオ" pitchFamily="50" charset="-128"/>
            <a:ea typeface="メイリオ" pitchFamily="50" charset="-128"/>
            <a:cs typeface="メイリオ" pitchFamily="50" charset="-128"/>
          </a:defRPr>
        </a:defPPr>
      </a:lstStyle>
    </a:sp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236</Words>
  <Application>Microsoft Office PowerPoint</Application>
  <PresentationFormat>A4 210 x 297 mm</PresentationFormat>
  <Paragraphs>54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メイリオ</vt:lpstr>
      <vt:lpstr>Arial</vt:lpstr>
      <vt:lpstr>Calibri</vt:lpstr>
      <vt:lpstr>Times New Roman</vt:lpstr>
      <vt:lpstr>PowerPoint Design</vt:lpstr>
      <vt:lpstr>役割分担票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2016-05-25T06:39:55Z</dcterms:created>
  <dcterms:modified xsi:type="dcterms:W3CDTF">2023-08-08T00:59:55Z</dcterms:modified>
</cp:coreProperties>
</file>